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86D6DA-5DC1-B4DB-A3B2-2AB460DFCF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33400"/>
            <a:ext cx="10363826" cy="54413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err="1">
                <a:solidFill>
                  <a:schemeClr val="accent1">
                    <a:lumMod val="75000"/>
                  </a:schemeClr>
                </a:solidFill>
              </a:rPr>
              <a:t>মুঘল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dirty="0"/>
              <a:t> </a:t>
            </a:r>
            <a:r>
              <a:rPr lang="en-GB" sz="4000" dirty="0" err="1">
                <a:solidFill>
                  <a:schemeClr val="accent1">
                    <a:lumMod val="75000"/>
                  </a:schemeClr>
                </a:solidFill>
              </a:rPr>
              <a:t>যুগের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1">
                    <a:lumMod val="75000"/>
                  </a:schemeClr>
                </a:solidFill>
              </a:rPr>
              <a:t>স্থাপত্যশৈলী</a:t>
            </a:r>
            <a:endParaRPr lang="en-GB" sz="40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GB" sz="40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4000" i="1" dirty="0" smtClean="0">
                <a:solidFill>
                  <a:schemeClr val="tx2">
                    <a:lumMod val="75000"/>
                  </a:schemeClr>
                </a:solidFill>
              </a:rPr>
              <a:t>TAAKESWAR </a:t>
            </a:r>
            <a:r>
              <a:rPr lang="en-GB" sz="4000" i="1" dirty="0">
                <a:solidFill>
                  <a:schemeClr val="tx2">
                    <a:lumMod val="75000"/>
                  </a:schemeClr>
                </a:solidFill>
              </a:rPr>
              <a:t>DEGREE COLLEGE</a:t>
            </a:r>
            <a:r>
              <a:rPr lang="en-GB" i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sz="4000" i="1" dirty="0" smtClean="0">
                <a:solidFill>
                  <a:schemeClr val="accent1">
                    <a:lumMod val="50000"/>
                  </a:schemeClr>
                </a:solidFill>
              </a:rPr>
              <a:t>Dr </a:t>
            </a:r>
            <a:r>
              <a:rPr lang="en-GB" sz="4000" i="1" dirty="0" err="1" smtClean="0">
                <a:solidFill>
                  <a:schemeClr val="accent1">
                    <a:lumMod val="50000"/>
                  </a:schemeClr>
                </a:solidFill>
              </a:rPr>
              <a:t>sahidujjaman</a:t>
            </a:r>
            <a:r>
              <a:rPr lang="en-GB" sz="4000" i="1" dirty="0" smtClean="0">
                <a:solidFill>
                  <a:schemeClr val="accent1">
                    <a:lumMod val="50000"/>
                  </a:schemeClr>
                </a:solidFill>
              </a:rPr>
              <a:t> khan</a:t>
            </a:r>
            <a:endParaRPr lang="en-GB" sz="4000" i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4000" i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2521123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90EA6-DE34-3B35-E453-9129AF210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937037"/>
            <a:ext cx="3935688" cy="122464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'</a:t>
            </a:r>
            <a:r>
              <a:rPr lang="en-GB" sz="3600" dirty="0" err="1">
                <a:solidFill>
                  <a:schemeClr val="accent6">
                    <a:lumMod val="75000"/>
                  </a:schemeClr>
                </a:solidFill>
              </a:rPr>
              <a:t>দেওয়ান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 -ই-</a:t>
            </a:r>
            <a:r>
              <a:rPr lang="en-GB" sz="3600" dirty="0" err="1">
                <a:solidFill>
                  <a:schemeClr val="accent6">
                    <a:lumMod val="75000"/>
                  </a:schemeClr>
                </a:solidFill>
              </a:rPr>
              <a:t>আম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’ ও '</a:t>
            </a:r>
            <a:r>
              <a:rPr lang="en-GB" sz="3600" dirty="0" err="1">
                <a:solidFill>
                  <a:schemeClr val="accent6">
                    <a:lumMod val="75000"/>
                  </a:schemeClr>
                </a:solidFill>
              </a:rPr>
              <a:t>দেওয়ান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 -ই-</a:t>
            </a:r>
            <a:r>
              <a:rPr lang="en-GB" sz="3600" dirty="0" err="1">
                <a:solidFill>
                  <a:schemeClr val="accent6">
                    <a:lumMod val="75000"/>
                  </a:schemeClr>
                </a:solidFill>
              </a:rPr>
              <a:t>খাস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’:-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91DD27-E5AE-CC8C-B82B-CD15BB2082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8062" y="1410195"/>
            <a:ext cx="6200163" cy="43810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                           </a:t>
            </a:r>
            <a:r>
              <a:rPr lang="en-GB" dirty="0" err="1"/>
              <a:t>লালকেল্লার</a:t>
            </a:r>
            <a:r>
              <a:rPr lang="en-GB" dirty="0"/>
              <a:t> </a:t>
            </a:r>
            <a:r>
              <a:rPr lang="en-GB" dirty="0" err="1"/>
              <a:t>ভিতরে</a:t>
            </a:r>
            <a:r>
              <a:rPr lang="en-GB" dirty="0"/>
              <a:t> </a:t>
            </a:r>
            <a:r>
              <a:rPr lang="en-GB" dirty="0" err="1"/>
              <a:t>আগ্ৰা</a:t>
            </a:r>
            <a:r>
              <a:rPr lang="en-GB" dirty="0"/>
              <a:t> </a:t>
            </a:r>
            <a:r>
              <a:rPr lang="en-GB" dirty="0" err="1"/>
              <a:t>দূর্গের</a:t>
            </a:r>
            <a:r>
              <a:rPr lang="en-GB" dirty="0"/>
              <a:t> </a:t>
            </a:r>
            <a:r>
              <a:rPr lang="en-GB" dirty="0" err="1"/>
              <a:t>অনুকরণে</a:t>
            </a:r>
            <a:r>
              <a:rPr lang="en-GB" dirty="0"/>
              <a:t> '</a:t>
            </a:r>
            <a:r>
              <a:rPr lang="en-GB" dirty="0" err="1"/>
              <a:t>দেওয়ান</a:t>
            </a:r>
            <a:r>
              <a:rPr lang="en-GB" dirty="0"/>
              <a:t>-ই-</a:t>
            </a:r>
            <a:r>
              <a:rPr lang="en-GB" dirty="0" err="1"/>
              <a:t>খাস</a:t>
            </a:r>
            <a:r>
              <a:rPr lang="en-GB" dirty="0"/>
              <a:t>’ ও '</a:t>
            </a:r>
            <a:r>
              <a:rPr lang="en-GB" dirty="0" err="1"/>
              <a:t>দেওয়ান</a:t>
            </a:r>
            <a:r>
              <a:rPr lang="en-GB" dirty="0"/>
              <a:t>-ই-</a:t>
            </a:r>
            <a:r>
              <a:rPr lang="en-GB" dirty="0" err="1"/>
              <a:t>আম</a:t>
            </a:r>
            <a:r>
              <a:rPr lang="en-GB" dirty="0"/>
              <a:t>’ </a:t>
            </a:r>
            <a:r>
              <a:rPr lang="en-GB" dirty="0" err="1"/>
              <a:t>নির্মিত</a:t>
            </a:r>
            <a:r>
              <a:rPr lang="en-GB" dirty="0"/>
              <a:t> </a:t>
            </a:r>
            <a:r>
              <a:rPr lang="en-GB" dirty="0" err="1"/>
              <a:t>হয়েছিল</a:t>
            </a:r>
            <a:r>
              <a:rPr lang="en-GB" dirty="0"/>
              <a:t>। </a:t>
            </a:r>
            <a:r>
              <a:rPr lang="en-GB" dirty="0" err="1"/>
              <a:t>এই</a:t>
            </a:r>
            <a:r>
              <a:rPr lang="en-GB" dirty="0"/>
              <a:t> </a:t>
            </a:r>
            <a:r>
              <a:rPr lang="en-GB" dirty="0" err="1"/>
              <a:t>আড়ম্বরপূর্ণ</a:t>
            </a:r>
            <a:r>
              <a:rPr lang="en-GB" dirty="0"/>
              <a:t> </a:t>
            </a:r>
            <a:r>
              <a:rPr lang="en-GB" dirty="0" err="1"/>
              <a:t>হলঘর</a:t>
            </a:r>
            <a:r>
              <a:rPr lang="en-GB" dirty="0"/>
              <a:t> </a:t>
            </a:r>
            <a:r>
              <a:rPr lang="en-GB" dirty="0" err="1"/>
              <a:t>দুটিতে</a:t>
            </a:r>
            <a:r>
              <a:rPr lang="en-GB" dirty="0"/>
              <a:t> </a:t>
            </a:r>
            <a:r>
              <a:rPr lang="en-GB" dirty="0" err="1"/>
              <a:t>বিশেষ</a:t>
            </a:r>
            <a:r>
              <a:rPr lang="en-GB" dirty="0"/>
              <a:t> </a:t>
            </a:r>
            <a:r>
              <a:rPr lang="en-GB" dirty="0" err="1"/>
              <a:t>অধিবেশন</a:t>
            </a:r>
            <a:r>
              <a:rPr lang="en-GB" dirty="0"/>
              <a:t> </a:t>
            </a:r>
            <a:r>
              <a:rPr lang="en-GB" dirty="0" err="1"/>
              <a:t>বা</a:t>
            </a:r>
            <a:r>
              <a:rPr lang="en-GB" dirty="0"/>
              <a:t> </a:t>
            </a:r>
            <a:r>
              <a:rPr lang="en-GB" dirty="0" err="1"/>
              <a:t>উৎসবের</a:t>
            </a:r>
            <a:r>
              <a:rPr lang="en-GB" dirty="0"/>
              <a:t> </a:t>
            </a:r>
            <a:r>
              <a:rPr lang="en-GB" dirty="0" err="1"/>
              <a:t>বিশেষ</a:t>
            </a:r>
            <a:r>
              <a:rPr lang="en-GB" dirty="0"/>
              <a:t> </a:t>
            </a:r>
            <a:r>
              <a:rPr lang="en-GB" dirty="0" err="1"/>
              <a:t>অধিবেশন</a:t>
            </a:r>
            <a:r>
              <a:rPr lang="en-GB" dirty="0"/>
              <a:t> </a:t>
            </a:r>
            <a:r>
              <a:rPr lang="en-GB" dirty="0" err="1"/>
              <a:t>বসতে</a:t>
            </a:r>
            <a:r>
              <a:rPr lang="en-GB" dirty="0"/>
              <a:t> । '</a:t>
            </a:r>
            <a:r>
              <a:rPr lang="en-GB" dirty="0" err="1"/>
              <a:t>দেওয়ান</a:t>
            </a:r>
            <a:r>
              <a:rPr lang="en-GB" dirty="0"/>
              <a:t>-ই-</a:t>
            </a:r>
            <a:r>
              <a:rPr lang="en-GB" dirty="0" err="1"/>
              <a:t>খাস</a:t>
            </a:r>
            <a:r>
              <a:rPr lang="en-GB" dirty="0"/>
              <a:t>’-,</a:t>
            </a:r>
            <a:r>
              <a:rPr lang="en-GB" dirty="0" err="1"/>
              <a:t>রং</a:t>
            </a:r>
            <a:r>
              <a:rPr lang="en-GB" dirty="0"/>
              <a:t> </a:t>
            </a:r>
            <a:r>
              <a:rPr lang="en-GB" dirty="0" err="1"/>
              <a:t>দাম</a:t>
            </a:r>
            <a:r>
              <a:rPr lang="en-GB" dirty="0"/>
              <a:t> ও </a:t>
            </a:r>
            <a:r>
              <a:rPr lang="en-GB" dirty="0" err="1"/>
              <a:t>গম্বুজের</a:t>
            </a:r>
            <a:r>
              <a:rPr lang="en-GB" dirty="0"/>
              <a:t> </a:t>
            </a:r>
            <a:r>
              <a:rPr lang="en-GB" dirty="0" err="1"/>
              <a:t>অলংকরণ</a:t>
            </a:r>
            <a:r>
              <a:rPr lang="en-GB" dirty="0"/>
              <a:t> </a:t>
            </a:r>
            <a:r>
              <a:rPr lang="en-GB" dirty="0" err="1"/>
              <a:t>এবং</a:t>
            </a:r>
            <a:r>
              <a:rPr lang="en-GB" dirty="0"/>
              <a:t> </a:t>
            </a:r>
            <a:r>
              <a:rPr lang="en-GB" dirty="0" err="1"/>
              <a:t>পাথরের</a:t>
            </a:r>
            <a:r>
              <a:rPr lang="en-GB" dirty="0"/>
              <a:t> </a:t>
            </a:r>
            <a:r>
              <a:rPr lang="en-GB" dirty="0" err="1"/>
              <a:t>সঙ্গে</a:t>
            </a:r>
            <a:r>
              <a:rPr lang="en-GB" dirty="0"/>
              <a:t> </a:t>
            </a:r>
            <a:r>
              <a:rPr lang="en-GB" dirty="0" err="1"/>
              <a:t>সোনা</a:t>
            </a:r>
            <a:r>
              <a:rPr lang="en-GB" dirty="0"/>
              <a:t> ও </a:t>
            </a:r>
            <a:r>
              <a:rPr lang="en-GB" dirty="0" err="1"/>
              <a:t>রুপার</a:t>
            </a:r>
            <a:r>
              <a:rPr lang="en-GB" dirty="0"/>
              <a:t> </a:t>
            </a:r>
            <a:r>
              <a:rPr lang="en-GB" dirty="0" err="1"/>
              <a:t>ব্যবহার</a:t>
            </a:r>
            <a:r>
              <a:rPr lang="en-GB" dirty="0"/>
              <a:t> </a:t>
            </a:r>
            <a:r>
              <a:rPr lang="en-GB" dirty="0" err="1"/>
              <a:t>শাহজাহানের</a:t>
            </a:r>
            <a:r>
              <a:rPr lang="en-GB" dirty="0"/>
              <a:t> </a:t>
            </a:r>
            <a:r>
              <a:rPr lang="en-GB" dirty="0" err="1"/>
              <a:t>নতুন</a:t>
            </a:r>
            <a:r>
              <a:rPr lang="en-GB" dirty="0"/>
              <a:t> </a:t>
            </a:r>
            <a:r>
              <a:rPr lang="en-GB" dirty="0" err="1"/>
              <a:t>স্থাপত্য</a:t>
            </a:r>
            <a:r>
              <a:rPr lang="en-GB" dirty="0"/>
              <a:t> </a:t>
            </a:r>
            <a:r>
              <a:rPr lang="en-GB" dirty="0" err="1"/>
              <a:t>শৈলীর</a:t>
            </a:r>
            <a:r>
              <a:rPr lang="en-GB" dirty="0"/>
              <a:t> </a:t>
            </a:r>
            <a:r>
              <a:rPr lang="en-GB" dirty="0" err="1"/>
              <a:t>পরিচয়</a:t>
            </a:r>
            <a:r>
              <a:rPr lang="en-GB" dirty="0"/>
              <a:t> </a:t>
            </a:r>
            <a:r>
              <a:rPr lang="en-GB" dirty="0" err="1"/>
              <a:t>বহন</a:t>
            </a:r>
            <a:r>
              <a:rPr lang="en-GB" dirty="0"/>
              <a:t> </a:t>
            </a:r>
            <a:r>
              <a:rPr lang="en-GB" dirty="0" err="1"/>
              <a:t>করে</a:t>
            </a:r>
            <a:r>
              <a:rPr lang="en-GB" dirty="0"/>
              <a:t>। '</a:t>
            </a:r>
            <a:r>
              <a:rPr lang="en-GB" dirty="0" err="1"/>
              <a:t>দেওয়ান</a:t>
            </a:r>
            <a:r>
              <a:rPr lang="en-GB" dirty="0"/>
              <a:t>-ই-</a:t>
            </a:r>
            <a:r>
              <a:rPr lang="en-GB" dirty="0" err="1"/>
              <a:t>আম</a:t>
            </a:r>
            <a:r>
              <a:rPr lang="en-GB" dirty="0"/>
              <a:t>’ </a:t>
            </a:r>
            <a:r>
              <a:rPr lang="en-GB" dirty="0" err="1"/>
              <a:t>দরবারটি</a:t>
            </a:r>
            <a:r>
              <a:rPr lang="en-GB" dirty="0"/>
              <a:t> </a:t>
            </a:r>
            <a:r>
              <a:rPr lang="en-GB" dirty="0" err="1"/>
              <a:t>দৈর্ঘ্যে</a:t>
            </a:r>
            <a:r>
              <a:rPr lang="en-GB" dirty="0"/>
              <a:t> </a:t>
            </a:r>
            <a:r>
              <a:rPr lang="en-GB" dirty="0" err="1"/>
              <a:t>ছিল</a:t>
            </a:r>
            <a:r>
              <a:rPr lang="en-GB" dirty="0"/>
              <a:t> ২০১ </a:t>
            </a:r>
            <a:r>
              <a:rPr lang="en-GB" dirty="0" err="1"/>
              <a:t>ফুট</a:t>
            </a:r>
            <a:r>
              <a:rPr lang="en-GB" dirty="0"/>
              <a:t> ও </a:t>
            </a:r>
            <a:r>
              <a:rPr lang="en-GB" dirty="0" err="1"/>
              <a:t>প্রস্থে</a:t>
            </a:r>
            <a:r>
              <a:rPr lang="en-GB" dirty="0"/>
              <a:t> ৬৭ফুট। </a:t>
            </a:r>
            <a:r>
              <a:rPr lang="en-GB" dirty="0" err="1"/>
              <a:t>এটি</a:t>
            </a:r>
            <a:r>
              <a:rPr lang="en-GB" dirty="0"/>
              <a:t> </a:t>
            </a:r>
            <a:r>
              <a:rPr lang="en-GB" dirty="0" err="1"/>
              <a:t>নির্মাণে</a:t>
            </a:r>
            <a:r>
              <a:rPr lang="en-GB" dirty="0"/>
              <a:t> </a:t>
            </a:r>
            <a:r>
              <a:rPr lang="en-GB" dirty="0" err="1"/>
              <a:t>হিন্দু</a:t>
            </a:r>
            <a:r>
              <a:rPr lang="en-GB" dirty="0"/>
              <a:t> ও </a:t>
            </a:r>
            <a:r>
              <a:rPr lang="en-GB" dirty="0" err="1"/>
              <a:t>বৌদ্ধ</a:t>
            </a:r>
            <a:r>
              <a:rPr lang="en-GB" dirty="0"/>
              <a:t> </a:t>
            </a:r>
            <a:r>
              <a:rPr lang="en-GB" dirty="0" err="1"/>
              <a:t>শিল্পরীতির</a:t>
            </a:r>
            <a:r>
              <a:rPr lang="en-GB" dirty="0"/>
              <a:t> </a:t>
            </a:r>
            <a:r>
              <a:rPr lang="en-GB" dirty="0" err="1"/>
              <a:t>প্রভাব</a:t>
            </a:r>
            <a:r>
              <a:rPr lang="en-GB" dirty="0"/>
              <a:t> </a:t>
            </a:r>
            <a:r>
              <a:rPr lang="en-GB" dirty="0" err="1"/>
              <a:t>লক্ষ্য</a:t>
            </a:r>
            <a:r>
              <a:rPr lang="en-GB" dirty="0"/>
              <a:t> </a:t>
            </a:r>
            <a:r>
              <a:rPr lang="en-GB" dirty="0" err="1"/>
              <a:t>করা</a:t>
            </a:r>
            <a:r>
              <a:rPr lang="en-GB" dirty="0"/>
              <a:t> </a:t>
            </a:r>
            <a:r>
              <a:rPr lang="en-GB" dirty="0" err="1"/>
              <a:t>যায়</a:t>
            </a:r>
            <a:r>
              <a:rPr lang="en-GB" dirty="0"/>
              <a:t>। '</a:t>
            </a:r>
            <a:r>
              <a:rPr lang="en-GB" dirty="0" err="1"/>
              <a:t>দেওয়ান</a:t>
            </a:r>
            <a:r>
              <a:rPr lang="en-GB" dirty="0"/>
              <a:t>-ই-</a:t>
            </a:r>
            <a:r>
              <a:rPr lang="en-GB" dirty="0" err="1"/>
              <a:t>আম</a:t>
            </a:r>
            <a:r>
              <a:rPr lang="en-GB" dirty="0"/>
              <a:t>’-এ </a:t>
            </a:r>
            <a:r>
              <a:rPr lang="en-GB" dirty="0" err="1"/>
              <a:t>দাম</a:t>
            </a:r>
            <a:r>
              <a:rPr lang="en-GB" dirty="0"/>
              <a:t> ও </a:t>
            </a:r>
            <a:r>
              <a:rPr lang="en-GB" dirty="0" err="1"/>
              <a:t>গম্বুজের</a:t>
            </a:r>
            <a:r>
              <a:rPr lang="en-GB" dirty="0"/>
              <a:t> </a:t>
            </a:r>
            <a:r>
              <a:rPr lang="en-GB" dirty="0" err="1"/>
              <a:t>আকার</a:t>
            </a:r>
            <a:r>
              <a:rPr lang="en-GB" dirty="0"/>
              <a:t> </a:t>
            </a:r>
            <a:r>
              <a:rPr lang="en-GB" dirty="0" err="1"/>
              <a:t>এমনভাবে</a:t>
            </a:r>
            <a:r>
              <a:rPr lang="en-GB" dirty="0"/>
              <a:t> </a:t>
            </a:r>
            <a:r>
              <a:rPr lang="en-GB" dirty="0" err="1"/>
              <a:t>পরিকল্পিত</a:t>
            </a:r>
            <a:r>
              <a:rPr lang="en-GB" dirty="0"/>
              <a:t> </a:t>
            </a:r>
            <a:r>
              <a:rPr lang="en-GB" dirty="0" err="1"/>
              <a:t>হয়</a:t>
            </a:r>
            <a:r>
              <a:rPr lang="en-GB" dirty="0"/>
              <a:t> </a:t>
            </a:r>
            <a:r>
              <a:rPr lang="en-GB" dirty="0" err="1"/>
              <a:t>যে</a:t>
            </a:r>
            <a:r>
              <a:rPr lang="en-GB" dirty="0"/>
              <a:t> </a:t>
            </a:r>
            <a:r>
              <a:rPr lang="en-GB" dirty="0" err="1"/>
              <a:t>সিংহাসনে</a:t>
            </a:r>
            <a:r>
              <a:rPr lang="en-GB" dirty="0"/>
              <a:t> </a:t>
            </a:r>
            <a:r>
              <a:rPr lang="en-GB" dirty="0" err="1"/>
              <a:t>সম্রাট</a:t>
            </a:r>
            <a:r>
              <a:rPr lang="en-GB" dirty="0"/>
              <a:t> </a:t>
            </a:r>
            <a:r>
              <a:rPr lang="en-GB" dirty="0" err="1"/>
              <a:t>সামান্য</a:t>
            </a:r>
            <a:r>
              <a:rPr lang="en-GB" dirty="0"/>
              <a:t> </a:t>
            </a:r>
            <a:r>
              <a:rPr lang="en-GB" dirty="0" err="1"/>
              <a:t>জোরে</a:t>
            </a:r>
            <a:r>
              <a:rPr lang="en-GB" dirty="0"/>
              <a:t> </a:t>
            </a:r>
            <a:r>
              <a:rPr lang="en-GB" dirty="0" err="1"/>
              <a:t>কথা</a:t>
            </a:r>
            <a:r>
              <a:rPr lang="en-GB" dirty="0"/>
              <a:t> </a:t>
            </a:r>
            <a:r>
              <a:rPr lang="en-GB" dirty="0" err="1"/>
              <a:t>বললেও</a:t>
            </a:r>
            <a:r>
              <a:rPr lang="en-GB" dirty="0"/>
              <a:t> </a:t>
            </a:r>
            <a:r>
              <a:rPr lang="en-GB" dirty="0" err="1"/>
              <a:t>তা</a:t>
            </a:r>
            <a:r>
              <a:rPr lang="en-GB" dirty="0"/>
              <a:t> </a:t>
            </a:r>
            <a:r>
              <a:rPr lang="en-GB" dirty="0" err="1"/>
              <a:t>গোটা</a:t>
            </a:r>
            <a:r>
              <a:rPr lang="en-GB" dirty="0"/>
              <a:t> </a:t>
            </a:r>
            <a:r>
              <a:rPr lang="en-GB" dirty="0" err="1"/>
              <a:t>দরবার</a:t>
            </a:r>
            <a:r>
              <a:rPr lang="en-GB" dirty="0"/>
              <a:t> ও </a:t>
            </a:r>
            <a:r>
              <a:rPr lang="en-GB" dirty="0" err="1"/>
              <a:t>নিকস্থ</a:t>
            </a:r>
            <a:r>
              <a:rPr lang="en-GB" dirty="0"/>
              <a:t> </a:t>
            </a:r>
            <a:r>
              <a:rPr lang="en-GB" dirty="0" err="1"/>
              <a:t>অঙ্গনে</a:t>
            </a:r>
            <a:r>
              <a:rPr lang="en-GB" dirty="0"/>
              <a:t> </a:t>
            </a:r>
            <a:r>
              <a:rPr lang="en-GB" dirty="0" err="1"/>
              <a:t>দাঁড়ানো</a:t>
            </a:r>
            <a:r>
              <a:rPr lang="en-GB" dirty="0"/>
              <a:t> </a:t>
            </a:r>
            <a:r>
              <a:rPr lang="en-GB" dirty="0" err="1"/>
              <a:t>লোকজন</a:t>
            </a:r>
            <a:r>
              <a:rPr lang="en-GB" dirty="0"/>
              <a:t> </a:t>
            </a:r>
            <a:r>
              <a:rPr lang="en-GB" dirty="0" err="1"/>
              <a:t>শুনতে</a:t>
            </a:r>
            <a:r>
              <a:rPr lang="en-GB" dirty="0"/>
              <a:t> </a:t>
            </a:r>
            <a:r>
              <a:rPr lang="en-GB" dirty="0" err="1"/>
              <a:t>পায়</a:t>
            </a:r>
            <a:r>
              <a:rPr lang="en-GB" dirty="0"/>
              <a:t>। </a:t>
            </a:r>
            <a:r>
              <a:rPr lang="en-GB" dirty="0" err="1"/>
              <a:t>হিন্দু</a:t>
            </a:r>
            <a:r>
              <a:rPr lang="en-GB" dirty="0"/>
              <a:t> </a:t>
            </a:r>
            <a:r>
              <a:rPr lang="en-GB" dirty="0" err="1"/>
              <a:t>স্থপতিবিদদের</a:t>
            </a:r>
            <a:r>
              <a:rPr lang="en-GB" dirty="0"/>
              <a:t> </a:t>
            </a:r>
            <a:r>
              <a:rPr lang="en-GB" dirty="0" err="1"/>
              <a:t>কলাকৌশলের</a:t>
            </a:r>
            <a:r>
              <a:rPr lang="en-GB" dirty="0"/>
              <a:t> </a:t>
            </a:r>
            <a:r>
              <a:rPr lang="en-GB" dirty="0" err="1"/>
              <a:t>চূড়ান্ত</a:t>
            </a:r>
            <a:r>
              <a:rPr lang="en-GB" dirty="0"/>
              <a:t> </a:t>
            </a:r>
            <a:r>
              <a:rPr lang="en-GB" dirty="0" err="1"/>
              <a:t>প্রকাশ</a:t>
            </a:r>
            <a:r>
              <a:rPr lang="en-GB" dirty="0"/>
              <a:t> </a:t>
            </a:r>
            <a:r>
              <a:rPr lang="en-GB" dirty="0" err="1"/>
              <a:t>ঘটেছে</a:t>
            </a:r>
            <a:r>
              <a:rPr lang="en-GB" dirty="0"/>
              <a:t> </a:t>
            </a:r>
            <a:r>
              <a:rPr lang="en-GB" dirty="0" err="1"/>
              <a:t>এই</a:t>
            </a:r>
            <a:r>
              <a:rPr lang="en-GB" dirty="0"/>
              <a:t> '</a:t>
            </a:r>
            <a:r>
              <a:rPr lang="en-GB" dirty="0" err="1"/>
              <a:t>দেওয়ান</a:t>
            </a:r>
            <a:r>
              <a:rPr lang="en-GB" dirty="0"/>
              <a:t>-ই-</a:t>
            </a:r>
            <a:r>
              <a:rPr lang="en-GB" dirty="0" err="1"/>
              <a:t>আম</a:t>
            </a:r>
            <a:r>
              <a:rPr lang="en-GB" dirty="0"/>
              <a:t>’-এ।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AA28E1-3133-9E25-68E2-656E9AD1E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C30924-3F38-8D0B-4E6C-A652B2BC5849}"/>
              </a:ext>
            </a:extLst>
          </p:cNvPr>
          <p:cNvSpPr txBox="1"/>
          <p:nvPr/>
        </p:nvSpPr>
        <p:spPr>
          <a:xfrm>
            <a:off x="5180981" y="251831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          </a:t>
            </a:r>
            <a:endParaRPr lang="en-US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D8A11240-A3C6-5720-7CFF-3B2B02236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2246361"/>
            <a:ext cx="3935689" cy="196566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C856337C-F8E6-26DC-1A60-FDEEA244B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21" y="4212026"/>
            <a:ext cx="4175342" cy="196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38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F8CE1A-8FC9-7EFF-3708-4D28ACC11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890649"/>
            <a:ext cx="3935688" cy="1131867"/>
          </a:xfrm>
        </p:spPr>
        <p:txBody>
          <a:bodyPr>
            <a:normAutofit/>
          </a:bodyPr>
          <a:lstStyle/>
          <a:p>
            <a:r>
              <a:rPr lang="en-GB" sz="4400" dirty="0" err="1">
                <a:solidFill>
                  <a:schemeClr val="accent6">
                    <a:lumMod val="75000"/>
                  </a:schemeClr>
                </a:solidFill>
              </a:rPr>
              <a:t>তাজ</a:t>
            </a:r>
            <a:r>
              <a:rPr lang="en-GB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4400" dirty="0" err="1">
                <a:solidFill>
                  <a:schemeClr val="accent6">
                    <a:lumMod val="75000"/>
                  </a:schemeClr>
                </a:solidFill>
              </a:rPr>
              <a:t>মহল</a:t>
            </a:r>
            <a:r>
              <a:rPr lang="en-GB" sz="4400" dirty="0">
                <a:solidFill>
                  <a:schemeClr val="accent6">
                    <a:lumMod val="75000"/>
                  </a:schemeClr>
                </a:solidFill>
              </a:rPr>
              <a:t>:-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91CA60-B135-68DF-AD85-1F3258FC20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8062" y="1410195"/>
            <a:ext cx="6200163" cy="43810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                                       </a:t>
            </a:r>
            <a:r>
              <a:rPr lang="en-GB" dirty="0" err="1"/>
              <a:t>শাহজাহানের</a:t>
            </a:r>
            <a:r>
              <a:rPr lang="en-GB" dirty="0"/>
              <a:t> </a:t>
            </a:r>
            <a:r>
              <a:rPr lang="en-GB" dirty="0" err="1"/>
              <a:t>শিল্প</a:t>
            </a:r>
            <a:r>
              <a:rPr lang="en-GB" dirty="0"/>
              <a:t> </a:t>
            </a:r>
            <a:r>
              <a:rPr lang="en-GB" dirty="0" err="1"/>
              <a:t>সৃষ্টির</a:t>
            </a:r>
            <a:r>
              <a:rPr lang="en-GB" dirty="0"/>
              <a:t> </a:t>
            </a:r>
            <a:r>
              <a:rPr lang="en-GB" dirty="0" err="1"/>
              <a:t>সবচেয়ে</a:t>
            </a:r>
            <a:r>
              <a:rPr lang="en-GB" dirty="0"/>
              <a:t> </a:t>
            </a:r>
            <a:r>
              <a:rPr lang="en-GB" dirty="0" err="1"/>
              <a:t>উৎকৃষ্ট</a:t>
            </a:r>
            <a:r>
              <a:rPr lang="en-GB" dirty="0"/>
              <a:t> </a:t>
            </a:r>
            <a:r>
              <a:rPr lang="en-GB" dirty="0" err="1"/>
              <a:t>নিদর্শন</a:t>
            </a:r>
            <a:r>
              <a:rPr lang="en-GB" dirty="0"/>
              <a:t> </a:t>
            </a:r>
            <a:r>
              <a:rPr lang="en-GB" dirty="0" err="1"/>
              <a:t>তাজ</a:t>
            </a:r>
            <a:r>
              <a:rPr lang="en-GB" dirty="0"/>
              <a:t> </a:t>
            </a:r>
            <a:r>
              <a:rPr lang="en-GB" dirty="0" err="1"/>
              <a:t>মহল</a:t>
            </a:r>
            <a:r>
              <a:rPr lang="en-GB" dirty="0"/>
              <a:t>। </a:t>
            </a:r>
            <a:r>
              <a:rPr lang="en-GB" dirty="0" err="1"/>
              <a:t>প্রিয়তমা</a:t>
            </a:r>
            <a:r>
              <a:rPr lang="en-GB" dirty="0"/>
              <a:t> </a:t>
            </a:r>
            <a:r>
              <a:rPr lang="en-GB" dirty="0" err="1"/>
              <a:t>স্ত্রী</a:t>
            </a:r>
            <a:r>
              <a:rPr lang="en-GB" dirty="0"/>
              <a:t> </a:t>
            </a:r>
            <a:r>
              <a:rPr lang="en-GB" dirty="0" err="1"/>
              <a:t>মমতাজের</a:t>
            </a:r>
            <a:r>
              <a:rPr lang="en-GB" dirty="0"/>
              <a:t> </a:t>
            </a:r>
            <a:r>
              <a:rPr lang="en-GB" dirty="0" err="1"/>
              <a:t>মৃত্যুর</a:t>
            </a:r>
            <a:r>
              <a:rPr lang="en-GB" dirty="0"/>
              <a:t> </a:t>
            </a:r>
            <a:r>
              <a:rPr lang="en-GB" dirty="0" err="1"/>
              <a:t>পর</a:t>
            </a:r>
            <a:r>
              <a:rPr lang="en-GB" dirty="0"/>
              <a:t> </a:t>
            </a:r>
            <a:r>
              <a:rPr lang="en-GB" dirty="0" err="1"/>
              <a:t>তাঁর</a:t>
            </a:r>
            <a:r>
              <a:rPr lang="en-GB" dirty="0"/>
              <a:t> </a:t>
            </a:r>
            <a:r>
              <a:rPr lang="en-GB" dirty="0" err="1"/>
              <a:t>স্মৃতিতে</a:t>
            </a:r>
            <a:r>
              <a:rPr lang="en-GB" dirty="0"/>
              <a:t> </a:t>
            </a:r>
            <a:r>
              <a:rPr lang="en-GB" dirty="0" err="1"/>
              <a:t>শাহজাহান</a:t>
            </a:r>
            <a:r>
              <a:rPr lang="en-GB" dirty="0"/>
              <a:t> </a:t>
            </a:r>
            <a:r>
              <a:rPr lang="en-GB" dirty="0" err="1"/>
              <a:t>আগ্ৰায়</a:t>
            </a:r>
            <a:r>
              <a:rPr lang="en-GB" dirty="0"/>
              <a:t> </a:t>
            </a:r>
            <a:r>
              <a:rPr lang="en-GB" dirty="0" err="1"/>
              <a:t>যমুনার</a:t>
            </a:r>
            <a:r>
              <a:rPr lang="en-GB" dirty="0"/>
              <a:t> </a:t>
            </a:r>
            <a:r>
              <a:rPr lang="en-GB" dirty="0" err="1"/>
              <a:t>তীরে</a:t>
            </a:r>
            <a:r>
              <a:rPr lang="en-GB" dirty="0"/>
              <a:t> </a:t>
            </a:r>
            <a:r>
              <a:rPr lang="en-GB" dirty="0" err="1"/>
              <a:t>এই</a:t>
            </a:r>
            <a:r>
              <a:rPr lang="en-GB" dirty="0"/>
              <a:t> </a:t>
            </a:r>
            <a:r>
              <a:rPr lang="en-GB" dirty="0" err="1"/>
              <a:t>স্মৃতি</a:t>
            </a:r>
            <a:r>
              <a:rPr lang="en-GB" dirty="0"/>
              <a:t> </a:t>
            </a:r>
            <a:r>
              <a:rPr lang="en-GB" dirty="0" err="1"/>
              <a:t>সৌধটি</a:t>
            </a:r>
            <a:r>
              <a:rPr lang="en-GB" dirty="0"/>
              <a:t> </a:t>
            </a:r>
            <a:r>
              <a:rPr lang="en-GB" dirty="0" err="1"/>
              <a:t>নির্মাণ</a:t>
            </a:r>
            <a:r>
              <a:rPr lang="en-GB" dirty="0"/>
              <a:t> </a:t>
            </a:r>
            <a:r>
              <a:rPr lang="en-GB" dirty="0" err="1"/>
              <a:t>করেন</a:t>
            </a:r>
            <a:r>
              <a:rPr lang="en-GB" dirty="0"/>
              <a:t> ১৬৩১ </a:t>
            </a:r>
            <a:r>
              <a:rPr lang="en-GB" dirty="0" err="1"/>
              <a:t>খ্রীষ্টাব্দে</a:t>
            </a:r>
            <a:r>
              <a:rPr lang="en-GB" dirty="0"/>
              <a:t> । </a:t>
            </a:r>
            <a:r>
              <a:rPr lang="en-GB" dirty="0" err="1"/>
              <a:t>তাজ</a:t>
            </a:r>
            <a:r>
              <a:rPr lang="en-GB" dirty="0"/>
              <a:t> </a:t>
            </a:r>
            <a:r>
              <a:rPr lang="en-GB" dirty="0" err="1"/>
              <a:t>মহলের</a:t>
            </a:r>
            <a:r>
              <a:rPr lang="en-GB" dirty="0"/>
              <a:t> </a:t>
            </a:r>
            <a:r>
              <a:rPr lang="en-GB" dirty="0" err="1"/>
              <a:t>বিশেষ</a:t>
            </a:r>
            <a:r>
              <a:rPr lang="en-GB" dirty="0"/>
              <a:t> </a:t>
            </a:r>
            <a:r>
              <a:rPr lang="en-GB" dirty="0" err="1"/>
              <a:t>সৌন্দর্য</a:t>
            </a:r>
            <a:r>
              <a:rPr lang="en-GB" dirty="0"/>
              <a:t> </a:t>
            </a:r>
            <a:r>
              <a:rPr lang="en-GB" dirty="0" err="1"/>
              <a:t>হল</a:t>
            </a:r>
            <a:r>
              <a:rPr lang="en-GB" dirty="0"/>
              <a:t> </a:t>
            </a:r>
            <a:r>
              <a:rPr lang="en-GB" dirty="0" err="1"/>
              <a:t>এর</a:t>
            </a:r>
            <a:r>
              <a:rPr lang="en-GB" dirty="0"/>
              <a:t> </a:t>
            </a:r>
            <a:r>
              <a:rPr lang="en-GB" dirty="0" err="1"/>
              <a:t>বিশাল</a:t>
            </a:r>
            <a:r>
              <a:rPr lang="en-GB" dirty="0"/>
              <a:t> </a:t>
            </a:r>
            <a:r>
              <a:rPr lang="en-GB" dirty="0" err="1"/>
              <a:t>গম্বুজ</a:t>
            </a:r>
            <a:r>
              <a:rPr lang="en-GB" dirty="0"/>
              <a:t> ও </a:t>
            </a:r>
            <a:r>
              <a:rPr lang="en-GB" dirty="0" err="1"/>
              <a:t>চারটি</a:t>
            </a:r>
            <a:r>
              <a:rPr lang="en-GB" dirty="0"/>
              <a:t> </a:t>
            </a:r>
            <a:r>
              <a:rPr lang="en-GB" dirty="0" err="1"/>
              <a:t>মিনার</a:t>
            </a:r>
            <a:r>
              <a:rPr lang="en-GB" dirty="0"/>
              <a:t>। </a:t>
            </a:r>
            <a:r>
              <a:rPr lang="en-GB" dirty="0" err="1"/>
              <a:t>সাদা</a:t>
            </a:r>
            <a:r>
              <a:rPr lang="en-GB" dirty="0"/>
              <a:t> </a:t>
            </a:r>
            <a:r>
              <a:rPr lang="en-GB" dirty="0" err="1"/>
              <a:t>মার্বেল</a:t>
            </a:r>
            <a:r>
              <a:rPr lang="en-GB" dirty="0"/>
              <a:t> </a:t>
            </a:r>
            <a:r>
              <a:rPr lang="en-GB" dirty="0" err="1"/>
              <a:t>পাথরে</a:t>
            </a:r>
            <a:r>
              <a:rPr lang="en-GB" dirty="0"/>
              <a:t> </a:t>
            </a:r>
            <a:r>
              <a:rPr lang="en-GB" dirty="0" err="1"/>
              <a:t>এই</a:t>
            </a:r>
            <a:r>
              <a:rPr lang="en-GB" dirty="0"/>
              <a:t> </a:t>
            </a:r>
            <a:r>
              <a:rPr lang="en-GB" dirty="0" err="1"/>
              <a:t>অনুপম</a:t>
            </a:r>
            <a:r>
              <a:rPr lang="en-GB" dirty="0"/>
              <a:t> </a:t>
            </a:r>
            <a:r>
              <a:rPr lang="en-GB" dirty="0" err="1"/>
              <a:t>সৌধটি</a:t>
            </a:r>
            <a:r>
              <a:rPr lang="en-GB" dirty="0"/>
              <a:t> </a:t>
            </a:r>
            <a:r>
              <a:rPr lang="en-GB" dirty="0" err="1"/>
              <a:t>নির্মাণ</a:t>
            </a:r>
            <a:r>
              <a:rPr lang="en-GB" dirty="0"/>
              <a:t> </a:t>
            </a:r>
            <a:r>
              <a:rPr lang="en-GB" dirty="0" err="1"/>
              <a:t>করা</a:t>
            </a:r>
            <a:r>
              <a:rPr lang="en-GB" dirty="0"/>
              <a:t> </a:t>
            </a:r>
            <a:r>
              <a:rPr lang="en-GB" dirty="0" err="1"/>
              <a:t>হয়েছে</a:t>
            </a:r>
            <a:r>
              <a:rPr lang="en-GB" dirty="0"/>
              <a:t>। </a:t>
            </a:r>
            <a:r>
              <a:rPr lang="en-GB" dirty="0" err="1"/>
              <a:t>তাজ</a:t>
            </a:r>
            <a:r>
              <a:rPr lang="en-GB" dirty="0"/>
              <a:t> </a:t>
            </a:r>
            <a:r>
              <a:rPr lang="en-GB" dirty="0" err="1"/>
              <a:t>মহল</a:t>
            </a:r>
            <a:r>
              <a:rPr lang="en-GB" dirty="0"/>
              <a:t> '</a:t>
            </a:r>
            <a:r>
              <a:rPr lang="en-GB" dirty="0" err="1"/>
              <a:t>ঝরোখ</a:t>
            </a:r>
            <a:r>
              <a:rPr lang="en-GB" dirty="0"/>
              <a:t> </a:t>
            </a:r>
            <a:r>
              <a:rPr lang="en-GB" dirty="0" err="1"/>
              <a:t>শৈলী’র</a:t>
            </a:r>
            <a:r>
              <a:rPr lang="en-GB" dirty="0"/>
              <a:t> </a:t>
            </a:r>
            <a:r>
              <a:rPr lang="en-GB" dirty="0" err="1"/>
              <a:t>স্থাপত্যের</a:t>
            </a:r>
            <a:r>
              <a:rPr lang="en-GB" dirty="0"/>
              <a:t> </a:t>
            </a:r>
            <a:r>
              <a:rPr lang="en-GB" dirty="0" err="1"/>
              <a:t>শ্রেষ্ঠ</a:t>
            </a:r>
            <a:r>
              <a:rPr lang="en-GB" dirty="0"/>
              <a:t> </a:t>
            </a:r>
            <a:r>
              <a:rPr lang="en-GB" dirty="0" err="1"/>
              <a:t>নিদর্শন</a:t>
            </a:r>
            <a:r>
              <a:rPr lang="en-GB" dirty="0"/>
              <a:t> </a:t>
            </a:r>
            <a:r>
              <a:rPr lang="en-GB" dirty="0" err="1"/>
              <a:t>দেখা</a:t>
            </a:r>
            <a:r>
              <a:rPr lang="en-GB" dirty="0"/>
              <a:t> </a:t>
            </a:r>
            <a:r>
              <a:rPr lang="en-GB" dirty="0" err="1"/>
              <a:t>যায়</a:t>
            </a:r>
            <a:r>
              <a:rPr lang="en-GB" dirty="0"/>
              <a:t>। ২২ </a:t>
            </a:r>
            <a:r>
              <a:rPr lang="en-GB" dirty="0" err="1"/>
              <a:t>বছর</a:t>
            </a:r>
            <a:r>
              <a:rPr lang="en-GB" dirty="0"/>
              <a:t> </a:t>
            </a:r>
            <a:r>
              <a:rPr lang="en-GB" dirty="0" err="1"/>
              <a:t>ধরে</a:t>
            </a:r>
            <a:r>
              <a:rPr lang="en-GB" dirty="0"/>
              <a:t> </a:t>
            </a:r>
            <a:r>
              <a:rPr lang="en-GB" dirty="0" err="1"/>
              <a:t>প্রায়</a:t>
            </a:r>
            <a:r>
              <a:rPr lang="en-GB" dirty="0"/>
              <a:t> </a:t>
            </a:r>
            <a:r>
              <a:rPr lang="en-GB" dirty="0" err="1"/>
              <a:t>তিন</a:t>
            </a:r>
            <a:r>
              <a:rPr lang="en-GB" dirty="0"/>
              <a:t> </a:t>
            </a:r>
            <a:r>
              <a:rPr lang="en-GB" dirty="0" err="1"/>
              <a:t>কোটি</a:t>
            </a:r>
            <a:r>
              <a:rPr lang="en-GB" dirty="0"/>
              <a:t> </a:t>
            </a:r>
            <a:r>
              <a:rPr lang="en-GB" dirty="0" err="1"/>
              <a:t>ব্যায়ে</a:t>
            </a:r>
            <a:r>
              <a:rPr lang="en-GB" dirty="0"/>
              <a:t> </a:t>
            </a:r>
            <a:r>
              <a:rPr lang="en-GB" dirty="0" err="1"/>
              <a:t>এই</a:t>
            </a:r>
            <a:r>
              <a:rPr lang="en-GB" dirty="0"/>
              <a:t> </a:t>
            </a:r>
            <a:r>
              <a:rPr lang="en-GB" dirty="0" err="1"/>
              <a:t>সৌধটি</a:t>
            </a:r>
            <a:r>
              <a:rPr lang="en-GB" dirty="0"/>
              <a:t> </a:t>
            </a:r>
            <a:r>
              <a:rPr lang="en-GB" dirty="0" err="1"/>
              <a:t>নির্মিত</a:t>
            </a:r>
            <a:r>
              <a:rPr lang="en-GB" dirty="0"/>
              <a:t> </a:t>
            </a:r>
            <a:r>
              <a:rPr lang="en-GB" dirty="0" err="1"/>
              <a:t>হয়</a:t>
            </a:r>
            <a:r>
              <a:rPr lang="en-GB" dirty="0"/>
              <a:t>। </a:t>
            </a:r>
            <a:r>
              <a:rPr lang="en-GB" dirty="0" err="1"/>
              <a:t>তাছাড়া</a:t>
            </a:r>
            <a:r>
              <a:rPr lang="en-GB" dirty="0"/>
              <a:t> </a:t>
            </a:r>
            <a:r>
              <a:rPr lang="en-GB" dirty="0" err="1"/>
              <a:t>তাজ</a:t>
            </a:r>
            <a:r>
              <a:rPr lang="en-GB" dirty="0"/>
              <a:t> </a:t>
            </a:r>
            <a:r>
              <a:rPr lang="en-GB" dirty="0" err="1"/>
              <a:t>মহলের</a:t>
            </a:r>
            <a:r>
              <a:rPr lang="en-GB" dirty="0"/>
              <a:t> </a:t>
            </a:r>
            <a:r>
              <a:rPr lang="en-GB" dirty="0" err="1"/>
              <a:t>শিল্পরীতির</a:t>
            </a:r>
            <a:r>
              <a:rPr lang="en-GB" dirty="0"/>
              <a:t> </a:t>
            </a:r>
            <a:r>
              <a:rPr lang="en-GB" dirty="0" err="1"/>
              <a:t>সঙ্গে</a:t>
            </a:r>
            <a:r>
              <a:rPr lang="en-GB" dirty="0"/>
              <a:t> </a:t>
            </a:r>
            <a:r>
              <a:rPr lang="en-GB" dirty="0" err="1"/>
              <a:t>ইউরোপীয়</a:t>
            </a:r>
            <a:r>
              <a:rPr lang="en-GB" dirty="0"/>
              <a:t> </a:t>
            </a:r>
            <a:r>
              <a:rPr lang="en-GB" dirty="0" err="1"/>
              <a:t>শিল্পরীতির</a:t>
            </a:r>
            <a:r>
              <a:rPr lang="en-GB" dirty="0"/>
              <a:t> </a:t>
            </a:r>
            <a:r>
              <a:rPr lang="en-GB" dirty="0" err="1"/>
              <a:t>ফারাক</a:t>
            </a:r>
            <a:r>
              <a:rPr lang="en-GB" dirty="0"/>
              <a:t> </a:t>
            </a:r>
            <a:r>
              <a:rPr lang="en-GB" dirty="0" err="1"/>
              <a:t>এতটাই</a:t>
            </a:r>
            <a:r>
              <a:rPr lang="en-GB" dirty="0"/>
              <a:t> </a:t>
            </a:r>
            <a:r>
              <a:rPr lang="en-GB" dirty="0" err="1"/>
              <a:t>বেশি</a:t>
            </a:r>
            <a:r>
              <a:rPr lang="en-GB" dirty="0"/>
              <a:t> </a:t>
            </a:r>
            <a:r>
              <a:rPr lang="en-GB" dirty="0" err="1"/>
              <a:t>যে</a:t>
            </a:r>
            <a:r>
              <a:rPr lang="en-GB" dirty="0"/>
              <a:t>, </a:t>
            </a:r>
            <a:r>
              <a:rPr lang="en-GB" dirty="0" err="1"/>
              <a:t>এর</a:t>
            </a:r>
            <a:r>
              <a:rPr lang="en-GB" dirty="0"/>
              <a:t> </a:t>
            </a:r>
            <a:r>
              <a:rPr lang="en-GB" dirty="0" err="1"/>
              <a:t>গঠন</a:t>
            </a:r>
            <a:r>
              <a:rPr lang="en-GB" dirty="0"/>
              <a:t> ও </a:t>
            </a:r>
            <a:r>
              <a:rPr lang="en-GB" dirty="0" err="1"/>
              <a:t>পরিকল্পনার</a:t>
            </a:r>
            <a:r>
              <a:rPr lang="en-GB" dirty="0"/>
              <a:t> </a:t>
            </a:r>
            <a:r>
              <a:rPr lang="en-GB" dirty="0" err="1"/>
              <a:t>পিছনে</a:t>
            </a:r>
            <a:r>
              <a:rPr lang="en-GB" dirty="0"/>
              <a:t> </a:t>
            </a:r>
            <a:r>
              <a:rPr lang="en-GB" dirty="0" err="1"/>
              <a:t>ইউরোপীয়</a:t>
            </a:r>
            <a:r>
              <a:rPr lang="en-GB" dirty="0"/>
              <a:t> </a:t>
            </a:r>
            <a:r>
              <a:rPr lang="en-GB" dirty="0" err="1"/>
              <a:t>প্রভাব</a:t>
            </a:r>
            <a:r>
              <a:rPr lang="en-GB" dirty="0"/>
              <a:t> </a:t>
            </a:r>
            <a:r>
              <a:rPr lang="en-GB" dirty="0" err="1"/>
              <a:t>খোঁজার</a:t>
            </a:r>
            <a:r>
              <a:rPr lang="en-GB" dirty="0"/>
              <a:t> </a:t>
            </a:r>
            <a:r>
              <a:rPr lang="en-GB" dirty="0" err="1"/>
              <a:t>চেষ্টা</a:t>
            </a:r>
            <a:r>
              <a:rPr lang="en-GB" dirty="0"/>
              <a:t> </a:t>
            </a:r>
            <a:r>
              <a:rPr lang="en-GB" dirty="0" err="1"/>
              <a:t>অর্থহীন</a:t>
            </a:r>
            <a:r>
              <a:rPr lang="en-GB" dirty="0"/>
              <a:t>। </a:t>
            </a:r>
            <a:r>
              <a:rPr lang="en-GB" dirty="0" err="1"/>
              <a:t>সমকালীন</a:t>
            </a:r>
            <a:r>
              <a:rPr lang="en-GB" dirty="0"/>
              <a:t> </a:t>
            </a:r>
            <a:r>
              <a:rPr lang="en-GB" dirty="0" err="1"/>
              <a:t>তথ্য</a:t>
            </a:r>
            <a:r>
              <a:rPr lang="en-GB" dirty="0"/>
              <a:t> </a:t>
            </a:r>
            <a:r>
              <a:rPr lang="en-GB" dirty="0" err="1"/>
              <a:t>থেকে</a:t>
            </a:r>
            <a:r>
              <a:rPr lang="en-GB" dirty="0"/>
              <a:t> </a:t>
            </a:r>
            <a:r>
              <a:rPr lang="en-GB" dirty="0" err="1"/>
              <a:t>তাজমহলের</a:t>
            </a:r>
            <a:r>
              <a:rPr lang="en-GB" dirty="0"/>
              <a:t> </a:t>
            </a:r>
            <a:r>
              <a:rPr lang="en-GB" dirty="0" err="1"/>
              <a:t>রূপকার</a:t>
            </a:r>
            <a:r>
              <a:rPr lang="en-GB" dirty="0"/>
              <a:t> ও </a:t>
            </a:r>
            <a:r>
              <a:rPr lang="en-GB" dirty="0" err="1"/>
              <a:t>শিল্পীদের</a:t>
            </a:r>
            <a:r>
              <a:rPr lang="en-GB" dirty="0"/>
              <a:t> </a:t>
            </a:r>
            <a:r>
              <a:rPr lang="en-GB" dirty="0" err="1"/>
              <a:t>যে</a:t>
            </a:r>
            <a:r>
              <a:rPr lang="en-GB" dirty="0"/>
              <a:t> </a:t>
            </a:r>
            <a:r>
              <a:rPr lang="en-GB" dirty="0" err="1"/>
              <a:t>নাম</a:t>
            </a:r>
            <a:r>
              <a:rPr lang="en-GB" dirty="0"/>
              <a:t> </a:t>
            </a:r>
            <a:r>
              <a:rPr lang="en-GB" dirty="0" err="1"/>
              <a:t>পাওয়া</a:t>
            </a:r>
            <a:r>
              <a:rPr lang="en-GB" dirty="0"/>
              <a:t> </a:t>
            </a:r>
            <a:r>
              <a:rPr lang="en-GB" dirty="0" err="1"/>
              <a:t>যায়</a:t>
            </a:r>
            <a:r>
              <a:rPr lang="en-GB" dirty="0"/>
              <a:t>, </a:t>
            </a:r>
            <a:r>
              <a:rPr lang="en-GB" dirty="0" err="1"/>
              <a:t>তা</a:t>
            </a:r>
            <a:r>
              <a:rPr lang="en-GB" dirty="0"/>
              <a:t> </a:t>
            </a:r>
            <a:r>
              <a:rPr lang="en-GB" dirty="0" err="1"/>
              <a:t>থেকে</a:t>
            </a:r>
            <a:r>
              <a:rPr lang="en-GB" dirty="0"/>
              <a:t> </a:t>
            </a:r>
            <a:r>
              <a:rPr lang="en-GB" dirty="0" err="1"/>
              <a:t>স্পষ্ট</a:t>
            </a:r>
            <a:r>
              <a:rPr lang="en-GB" dirty="0"/>
              <a:t> </a:t>
            </a:r>
            <a:r>
              <a:rPr lang="en-GB" dirty="0" err="1"/>
              <a:t>এটি</a:t>
            </a:r>
            <a:r>
              <a:rPr lang="en-GB" dirty="0"/>
              <a:t> </a:t>
            </a:r>
            <a:r>
              <a:rPr lang="en-GB" dirty="0" err="1"/>
              <a:t>একটি</a:t>
            </a:r>
            <a:r>
              <a:rPr lang="en-GB" dirty="0"/>
              <a:t> </a:t>
            </a:r>
            <a:r>
              <a:rPr lang="en-GB" dirty="0" err="1"/>
              <a:t>ভারতীয়</a:t>
            </a:r>
            <a:r>
              <a:rPr lang="en-GB" dirty="0"/>
              <a:t> </a:t>
            </a:r>
            <a:r>
              <a:rPr lang="en-GB" dirty="0" err="1"/>
              <a:t>প্রতিভার</a:t>
            </a:r>
            <a:r>
              <a:rPr lang="en-GB" dirty="0"/>
              <a:t> </a:t>
            </a:r>
            <a:r>
              <a:rPr lang="en-GB" dirty="0" err="1"/>
              <a:t>নিদর্শন</a:t>
            </a:r>
            <a:r>
              <a:rPr lang="en-GB" dirty="0"/>
              <a:t>।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80D13C-FDA6-021A-234D-0528416F8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6E1F1544-75A9-AEBD-AB30-01053CA5F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14" y="2226623"/>
            <a:ext cx="3935688" cy="382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1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E01B2-56F4-5C23-691E-274D2E4A4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872094"/>
            <a:ext cx="3935688" cy="1094757"/>
          </a:xfrm>
        </p:spPr>
        <p:txBody>
          <a:bodyPr>
            <a:normAutofit/>
          </a:bodyPr>
          <a:lstStyle/>
          <a:p>
            <a:r>
              <a:rPr lang="en-GB" sz="4400" dirty="0" err="1">
                <a:solidFill>
                  <a:schemeClr val="accent6">
                    <a:lumMod val="75000"/>
                  </a:schemeClr>
                </a:solidFill>
              </a:rPr>
              <a:t>ইমতিয়াজ</a:t>
            </a:r>
            <a:r>
              <a:rPr lang="en-GB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4400" dirty="0" err="1">
                <a:solidFill>
                  <a:schemeClr val="accent6">
                    <a:lumMod val="75000"/>
                  </a:schemeClr>
                </a:solidFill>
              </a:rPr>
              <a:t>মহল</a:t>
            </a:r>
            <a:r>
              <a:rPr lang="en-GB" sz="4400" dirty="0">
                <a:solidFill>
                  <a:schemeClr val="accent6">
                    <a:lumMod val="75000"/>
                  </a:schemeClr>
                </a:solidFill>
              </a:rPr>
              <a:t>:-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CD482A-E535-50AA-839C-3F2428AE18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8062" y="1595747"/>
            <a:ext cx="6200163" cy="419545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                           </a:t>
            </a:r>
            <a:r>
              <a:rPr lang="en-GB" dirty="0" err="1"/>
              <a:t>ইমতিয়াজ</a:t>
            </a:r>
            <a:r>
              <a:rPr lang="en-GB" dirty="0"/>
              <a:t> </a:t>
            </a:r>
            <a:r>
              <a:rPr lang="en-GB" dirty="0" err="1"/>
              <a:t>মহল</a:t>
            </a:r>
            <a:r>
              <a:rPr lang="en-GB" dirty="0"/>
              <a:t> </a:t>
            </a:r>
            <a:r>
              <a:rPr lang="en-GB" dirty="0" err="1"/>
              <a:t>শাহজাহানের</a:t>
            </a:r>
            <a:r>
              <a:rPr lang="en-GB" dirty="0"/>
              <a:t> </a:t>
            </a:r>
            <a:r>
              <a:rPr lang="en-GB" dirty="0" err="1"/>
              <a:t>সময়</a:t>
            </a:r>
            <a:r>
              <a:rPr lang="en-GB" dirty="0"/>
              <a:t> </a:t>
            </a:r>
            <a:r>
              <a:rPr lang="en-GB" dirty="0" err="1"/>
              <a:t>নির্মিত</a:t>
            </a:r>
            <a:r>
              <a:rPr lang="en-GB" dirty="0"/>
              <a:t> </a:t>
            </a:r>
            <a:r>
              <a:rPr lang="en-GB" dirty="0" err="1"/>
              <a:t>একটি</a:t>
            </a:r>
            <a:r>
              <a:rPr lang="en-GB" dirty="0"/>
              <a:t> </a:t>
            </a:r>
            <a:r>
              <a:rPr lang="en-GB" dirty="0" err="1"/>
              <a:t>দরবার</a:t>
            </a:r>
            <a:r>
              <a:rPr lang="en-GB" dirty="0"/>
              <a:t> </a:t>
            </a:r>
            <a:r>
              <a:rPr lang="en-GB" dirty="0" err="1"/>
              <a:t>হল</a:t>
            </a:r>
            <a:r>
              <a:rPr lang="en-GB" dirty="0"/>
              <a:t>। </a:t>
            </a:r>
            <a:r>
              <a:rPr lang="en-GB" dirty="0" err="1"/>
              <a:t>এর</a:t>
            </a:r>
            <a:r>
              <a:rPr lang="en-GB" dirty="0"/>
              <a:t> </a:t>
            </a:r>
            <a:r>
              <a:rPr lang="en-GB" dirty="0" err="1"/>
              <a:t>ছাদের</a:t>
            </a:r>
            <a:r>
              <a:rPr lang="en-GB" dirty="0"/>
              <a:t> </a:t>
            </a:r>
            <a:r>
              <a:rPr lang="en-GB" dirty="0" err="1"/>
              <a:t>নীচে</a:t>
            </a:r>
            <a:r>
              <a:rPr lang="en-GB" dirty="0"/>
              <a:t> </a:t>
            </a:r>
            <a:r>
              <a:rPr lang="en-GB" dirty="0" err="1"/>
              <a:t>সোনার</a:t>
            </a:r>
            <a:r>
              <a:rPr lang="en-GB" dirty="0"/>
              <a:t> </a:t>
            </a:r>
            <a:r>
              <a:rPr lang="en-GB" dirty="0" err="1"/>
              <a:t>পাত</a:t>
            </a:r>
            <a:r>
              <a:rPr lang="en-GB" dirty="0"/>
              <a:t> </a:t>
            </a:r>
            <a:r>
              <a:rPr lang="en-GB" dirty="0" err="1"/>
              <a:t>ব্যবহার</a:t>
            </a:r>
            <a:r>
              <a:rPr lang="en-GB" dirty="0"/>
              <a:t> </a:t>
            </a:r>
            <a:r>
              <a:rPr lang="en-GB" dirty="0" err="1"/>
              <a:t>করা</a:t>
            </a:r>
            <a:r>
              <a:rPr lang="en-GB" dirty="0"/>
              <a:t> </a:t>
            </a:r>
            <a:r>
              <a:rPr lang="en-GB" dirty="0" err="1"/>
              <a:t>হয়েছিল</a:t>
            </a:r>
            <a:r>
              <a:rPr lang="en-GB" dirty="0"/>
              <a:t>। </a:t>
            </a:r>
            <a:r>
              <a:rPr lang="en-GB" dirty="0" err="1"/>
              <a:t>মেঝে</a:t>
            </a:r>
            <a:r>
              <a:rPr lang="en-GB" dirty="0"/>
              <a:t> </a:t>
            </a:r>
            <a:r>
              <a:rPr lang="en-GB" dirty="0" err="1"/>
              <a:t>ছিল</a:t>
            </a:r>
            <a:r>
              <a:rPr lang="en-GB" dirty="0"/>
              <a:t> </a:t>
            </a:r>
            <a:r>
              <a:rPr lang="en-GB" dirty="0" err="1"/>
              <a:t>শুভ্র-শ্বেত</a:t>
            </a:r>
            <a:r>
              <a:rPr lang="en-GB" dirty="0"/>
              <a:t> </a:t>
            </a:r>
            <a:r>
              <a:rPr lang="en-GB" dirty="0" err="1"/>
              <a:t>মার্বেল</a:t>
            </a:r>
            <a:r>
              <a:rPr lang="en-GB" dirty="0"/>
              <a:t> </a:t>
            </a:r>
            <a:r>
              <a:rPr lang="en-GB" dirty="0" err="1"/>
              <a:t>পাথরে</a:t>
            </a:r>
            <a:r>
              <a:rPr lang="en-GB" dirty="0"/>
              <a:t> </a:t>
            </a:r>
            <a:r>
              <a:rPr lang="en-GB" dirty="0" err="1"/>
              <a:t>মোড়া</a:t>
            </a:r>
            <a:r>
              <a:rPr lang="en-GB" dirty="0"/>
              <a:t> </a:t>
            </a:r>
            <a:r>
              <a:rPr lang="en-GB" dirty="0" err="1"/>
              <a:t>এবং</a:t>
            </a:r>
            <a:r>
              <a:rPr lang="en-GB" dirty="0"/>
              <a:t> </a:t>
            </a:r>
            <a:r>
              <a:rPr lang="en-GB" dirty="0" err="1"/>
              <a:t>চারিদিক</a:t>
            </a:r>
            <a:r>
              <a:rPr lang="en-GB" dirty="0"/>
              <a:t> </a:t>
            </a:r>
            <a:r>
              <a:rPr lang="en-GB" dirty="0" err="1"/>
              <a:t>ছিল</a:t>
            </a:r>
            <a:r>
              <a:rPr lang="en-GB" dirty="0"/>
              <a:t> </a:t>
            </a:r>
            <a:r>
              <a:rPr lang="en-GB" dirty="0" err="1"/>
              <a:t>মণিমুক্তা</a:t>
            </a:r>
            <a:r>
              <a:rPr lang="en-GB" dirty="0"/>
              <a:t> </a:t>
            </a:r>
            <a:r>
              <a:rPr lang="en-GB" dirty="0" err="1"/>
              <a:t>শোভিত</a:t>
            </a:r>
            <a:r>
              <a:rPr lang="en-GB" dirty="0"/>
              <a:t>। </a:t>
            </a:r>
            <a:r>
              <a:rPr lang="en-GB" dirty="0" err="1"/>
              <a:t>এটি</a:t>
            </a:r>
            <a:r>
              <a:rPr lang="en-GB" dirty="0"/>
              <a:t> </a:t>
            </a:r>
            <a:r>
              <a:rPr lang="en-GB" dirty="0" err="1"/>
              <a:t>আকৃতিতে</a:t>
            </a:r>
            <a:r>
              <a:rPr lang="en-GB" dirty="0"/>
              <a:t> </a:t>
            </a:r>
            <a:r>
              <a:rPr lang="en-GB" dirty="0" err="1"/>
              <a:t>ছোটো</a:t>
            </a:r>
            <a:r>
              <a:rPr lang="en-GB" dirty="0"/>
              <a:t> </a:t>
            </a:r>
            <a:r>
              <a:rPr lang="en-GB" dirty="0" err="1"/>
              <a:t>হলেও</a:t>
            </a:r>
            <a:r>
              <a:rPr lang="en-GB" dirty="0"/>
              <a:t> </a:t>
            </a:r>
            <a:r>
              <a:rPr lang="en-GB" dirty="0" err="1"/>
              <a:t>তার</a:t>
            </a:r>
            <a:r>
              <a:rPr lang="en-GB" dirty="0"/>
              <a:t> </a:t>
            </a:r>
            <a:r>
              <a:rPr lang="en-GB" dirty="0" err="1"/>
              <a:t>ভাগে</a:t>
            </a:r>
            <a:r>
              <a:rPr lang="en-GB" dirty="0"/>
              <a:t> </a:t>
            </a:r>
            <a:r>
              <a:rPr lang="en-GB" dirty="0" err="1"/>
              <a:t>বিভক্ত</a:t>
            </a:r>
            <a:r>
              <a:rPr lang="en-GB" dirty="0"/>
              <a:t> </a:t>
            </a:r>
            <a:r>
              <a:rPr lang="en-GB" dirty="0" err="1"/>
              <a:t>ছিল</a:t>
            </a:r>
            <a:r>
              <a:rPr lang="en-GB" dirty="0"/>
              <a:t>। </a:t>
            </a:r>
            <a:r>
              <a:rPr lang="en-GB" dirty="0" err="1"/>
              <a:t>এর</a:t>
            </a:r>
            <a:r>
              <a:rPr lang="en-GB" dirty="0"/>
              <a:t> </a:t>
            </a:r>
            <a:r>
              <a:rPr lang="en-GB" dirty="0" err="1"/>
              <a:t>মুখোমুখি</a:t>
            </a:r>
            <a:r>
              <a:rPr lang="en-GB" dirty="0"/>
              <a:t> </a:t>
            </a:r>
            <a:r>
              <a:rPr lang="en-GB" dirty="0" err="1"/>
              <a:t>দক্ষিণ</a:t>
            </a:r>
            <a:r>
              <a:rPr lang="en-GB" dirty="0"/>
              <a:t> </a:t>
            </a:r>
            <a:r>
              <a:rPr lang="en-GB" dirty="0" err="1"/>
              <a:t>দিকে</a:t>
            </a:r>
            <a:r>
              <a:rPr lang="en-GB" dirty="0"/>
              <a:t> </a:t>
            </a:r>
            <a:r>
              <a:rPr lang="en-GB" dirty="0" err="1"/>
              <a:t>ছিল</a:t>
            </a:r>
            <a:r>
              <a:rPr lang="en-GB" dirty="0"/>
              <a:t> </a:t>
            </a:r>
            <a:r>
              <a:rPr lang="en-GB" dirty="0" err="1"/>
              <a:t>একটি</a:t>
            </a:r>
            <a:r>
              <a:rPr lang="en-GB" dirty="0"/>
              <a:t> </a:t>
            </a:r>
            <a:r>
              <a:rPr lang="en-GB" dirty="0" err="1"/>
              <a:t>বারান্দা</a:t>
            </a:r>
            <a:r>
              <a:rPr lang="en-GB" dirty="0"/>
              <a:t>, </a:t>
            </a:r>
            <a:r>
              <a:rPr lang="en-GB" dirty="0" err="1"/>
              <a:t>ছাদে</a:t>
            </a:r>
            <a:r>
              <a:rPr lang="en-GB" dirty="0"/>
              <a:t> </a:t>
            </a:r>
            <a:r>
              <a:rPr lang="en-GB" dirty="0" err="1"/>
              <a:t>ছিল</a:t>
            </a:r>
            <a:r>
              <a:rPr lang="en-GB" dirty="0"/>
              <a:t> </a:t>
            </a:r>
            <a:r>
              <a:rPr lang="en-GB" dirty="0" err="1"/>
              <a:t>সুদৃশ্য</a:t>
            </a:r>
            <a:r>
              <a:rPr lang="en-GB" dirty="0"/>
              <a:t> </a:t>
            </a:r>
            <a:r>
              <a:rPr lang="en-GB" dirty="0" err="1"/>
              <a:t>নানা</a:t>
            </a:r>
            <a:r>
              <a:rPr lang="en-GB" dirty="0"/>
              <a:t> </a:t>
            </a:r>
            <a:r>
              <a:rPr lang="en-GB" dirty="0" err="1"/>
              <a:t>রঙের</a:t>
            </a:r>
            <a:r>
              <a:rPr lang="en-GB" dirty="0"/>
              <a:t> </a:t>
            </a:r>
            <a:r>
              <a:rPr lang="en-GB" dirty="0" err="1"/>
              <a:t>আলপনা</a:t>
            </a:r>
            <a:r>
              <a:rPr lang="en-GB" dirty="0"/>
              <a:t>, </a:t>
            </a:r>
            <a:r>
              <a:rPr lang="en-GB" dirty="0" err="1"/>
              <a:t>মধ্যভাগে</a:t>
            </a:r>
            <a:r>
              <a:rPr lang="en-GB" dirty="0"/>
              <a:t> </a:t>
            </a:r>
            <a:r>
              <a:rPr lang="en-GB" dirty="0" err="1"/>
              <a:t>ছিল</a:t>
            </a:r>
            <a:r>
              <a:rPr lang="en-GB" dirty="0"/>
              <a:t> </a:t>
            </a:r>
            <a:r>
              <a:rPr lang="en-GB" dirty="0" err="1"/>
              <a:t>তিনটি</a:t>
            </a:r>
            <a:r>
              <a:rPr lang="en-GB" dirty="0"/>
              <a:t> </a:t>
            </a:r>
            <a:r>
              <a:rPr lang="en-GB" dirty="0" err="1"/>
              <a:t>শোবার</a:t>
            </a:r>
            <a:r>
              <a:rPr lang="en-GB" dirty="0"/>
              <a:t> </a:t>
            </a:r>
            <a:r>
              <a:rPr lang="en-GB" dirty="0" err="1"/>
              <a:t>ঘর</a:t>
            </a:r>
            <a:r>
              <a:rPr lang="en-GB" dirty="0"/>
              <a:t>। </a:t>
            </a:r>
            <a:r>
              <a:rPr lang="en-GB" dirty="0" err="1"/>
              <a:t>পূর্বদিকে</a:t>
            </a:r>
            <a:r>
              <a:rPr lang="en-GB" dirty="0"/>
              <a:t> </a:t>
            </a:r>
            <a:r>
              <a:rPr lang="en-GB" dirty="0" err="1"/>
              <a:t>ছিল</a:t>
            </a:r>
            <a:r>
              <a:rPr lang="en-GB" dirty="0"/>
              <a:t> </a:t>
            </a:r>
            <a:r>
              <a:rPr lang="en-GB" dirty="0" err="1"/>
              <a:t>দূর্গ</a:t>
            </a:r>
            <a:r>
              <a:rPr lang="en-GB" dirty="0"/>
              <a:t> –</a:t>
            </a:r>
            <a:r>
              <a:rPr lang="en-GB" dirty="0" err="1"/>
              <a:t>প্রাচীর</a:t>
            </a:r>
            <a:r>
              <a:rPr lang="en-GB" dirty="0"/>
              <a:t> </a:t>
            </a:r>
            <a:r>
              <a:rPr lang="en-GB" dirty="0" err="1"/>
              <a:t>সংলগ্ন</a:t>
            </a:r>
            <a:r>
              <a:rPr lang="en-GB" dirty="0"/>
              <a:t> </a:t>
            </a:r>
            <a:r>
              <a:rPr lang="en-GB" dirty="0" err="1"/>
              <a:t>একটি</a:t>
            </a:r>
            <a:r>
              <a:rPr lang="en-GB" dirty="0"/>
              <a:t> </a:t>
            </a:r>
            <a:r>
              <a:rPr lang="en-GB" dirty="0" err="1"/>
              <a:t>বুর্জ</a:t>
            </a:r>
            <a:r>
              <a:rPr lang="en-GB" dirty="0"/>
              <a:t> । </a:t>
            </a:r>
            <a:r>
              <a:rPr lang="en-GB" dirty="0" err="1"/>
              <a:t>ঘোরে</a:t>
            </a:r>
            <a:r>
              <a:rPr lang="en-GB" dirty="0"/>
              <a:t> </a:t>
            </a:r>
            <a:r>
              <a:rPr lang="en-GB" dirty="0" err="1"/>
              <a:t>তিনটি</a:t>
            </a:r>
            <a:r>
              <a:rPr lang="en-GB" dirty="0"/>
              <a:t> </a:t>
            </a:r>
            <a:r>
              <a:rPr lang="en-GB" dirty="0" err="1"/>
              <a:t>ঘর</a:t>
            </a:r>
            <a:r>
              <a:rPr lang="en-GB" dirty="0"/>
              <a:t> </a:t>
            </a:r>
            <a:r>
              <a:rPr lang="en-GB" dirty="0" err="1"/>
              <a:t>নিয়ে</a:t>
            </a:r>
            <a:r>
              <a:rPr lang="en-GB" dirty="0"/>
              <a:t> </a:t>
            </a:r>
            <a:r>
              <a:rPr lang="en-GB" dirty="0" err="1"/>
              <a:t>ছিল</a:t>
            </a:r>
            <a:r>
              <a:rPr lang="en-GB" dirty="0"/>
              <a:t> </a:t>
            </a:r>
            <a:r>
              <a:rPr lang="en-GB" dirty="0" err="1"/>
              <a:t>সম্রাটের</a:t>
            </a:r>
            <a:r>
              <a:rPr lang="en-GB" dirty="0"/>
              <a:t> </a:t>
            </a:r>
            <a:r>
              <a:rPr lang="en-GB" dirty="0" err="1"/>
              <a:t>প্রার্থণাকক্ষ</a:t>
            </a:r>
            <a:r>
              <a:rPr lang="en-GB" dirty="0"/>
              <a:t>। </a:t>
            </a:r>
            <a:r>
              <a:rPr lang="en-GB" dirty="0" err="1"/>
              <a:t>খাসমহলের</a:t>
            </a:r>
            <a:r>
              <a:rPr lang="en-GB" dirty="0"/>
              <a:t> </a:t>
            </a:r>
            <a:r>
              <a:rPr lang="en-GB" dirty="0" err="1"/>
              <a:t>সামনে</a:t>
            </a:r>
            <a:r>
              <a:rPr lang="en-GB" dirty="0"/>
              <a:t> </a:t>
            </a:r>
            <a:r>
              <a:rPr lang="en-GB" dirty="0" err="1"/>
              <a:t>ছিল</a:t>
            </a:r>
            <a:r>
              <a:rPr lang="en-GB" dirty="0"/>
              <a:t> ২২০ </a:t>
            </a:r>
            <a:r>
              <a:rPr lang="en-GB" dirty="0" err="1"/>
              <a:t>ফুট</a:t>
            </a:r>
            <a:r>
              <a:rPr lang="en-GB" dirty="0"/>
              <a:t> ও ১৬৯ </a:t>
            </a:r>
            <a:r>
              <a:rPr lang="en-GB" dirty="0" err="1"/>
              <a:t>ফুট</a:t>
            </a:r>
            <a:r>
              <a:rPr lang="en-GB" dirty="0"/>
              <a:t> </a:t>
            </a:r>
            <a:r>
              <a:rPr lang="en-GB" dirty="0" err="1"/>
              <a:t>চওড়া</a:t>
            </a:r>
            <a:r>
              <a:rPr lang="en-GB" dirty="0"/>
              <a:t> </a:t>
            </a:r>
            <a:r>
              <a:rPr lang="en-GB" dirty="0" err="1"/>
              <a:t>জমিতে</a:t>
            </a:r>
            <a:r>
              <a:rPr lang="en-GB" dirty="0"/>
              <a:t> '</a:t>
            </a:r>
            <a:r>
              <a:rPr lang="en-GB" dirty="0" err="1"/>
              <a:t>অঙ্গুরিবাগ</a:t>
            </a:r>
            <a:r>
              <a:rPr lang="en-GB" dirty="0"/>
              <a:t>’।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8A293A-2137-F6BC-427A-2D4235BAA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329C4EC0-A755-EAA9-E79C-1E8277B1D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2467841"/>
            <a:ext cx="3935688" cy="332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21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45FBBC-A030-B969-867C-AB6566645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890648"/>
            <a:ext cx="3935688" cy="1057647"/>
          </a:xfrm>
        </p:spPr>
        <p:txBody>
          <a:bodyPr>
            <a:normAutofit/>
          </a:bodyPr>
          <a:lstStyle/>
          <a:p>
            <a:r>
              <a:rPr lang="en-GB" sz="4400" dirty="0" err="1">
                <a:solidFill>
                  <a:schemeClr val="accent6">
                    <a:lumMod val="75000"/>
                  </a:schemeClr>
                </a:solidFill>
              </a:rPr>
              <a:t>মোতি</a:t>
            </a:r>
            <a:r>
              <a:rPr lang="en-GB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4400" dirty="0" err="1">
                <a:solidFill>
                  <a:schemeClr val="accent6">
                    <a:lumMod val="75000"/>
                  </a:schemeClr>
                </a:solidFill>
              </a:rPr>
              <a:t>মসজিদ</a:t>
            </a:r>
            <a:r>
              <a:rPr lang="en-GB" sz="4400" dirty="0">
                <a:solidFill>
                  <a:schemeClr val="accent6">
                    <a:lumMod val="75000"/>
                  </a:schemeClr>
                </a:solidFill>
              </a:rPr>
              <a:t>:-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3874F9-CDF8-BFF7-3C9C-259816B662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8062" y="1707078"/>
            <a:ext cx="6200163" cy="408412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                                      </a:t>
            </a:r>
            <a:r>
              <a:rPr lang="en-GB" dirty="0" err="1"/>
              <a:t>ঔরঙ্গজেবের</a:t>
            </a:r>
            <a:r>
              <a:rPr lang="en-GB" dirty="0"/>
              <a:t> </a:t>
            </a:r>
            <a:r>
              <a:rPr lang="en-GB" dirty="0" err="1"/>
              <a:t>আমলে</a:t>
            </a:r>
            <a:r>
              <a:rPr lang="en-GB" dirty="0"/>
              <a:t> </a:t>
            </a:r>
            <a:r>
              <a:rPr lang="en-GB" dirty="0" err="1"/>
              <a:t>যেকটি</a:t>
            </a:r>
            <a:r>
              <a:rPr lang="en-GB" dirty="0"/>
              <a:t> </a:t>
            </a:r>
            <a:r>
              <a:rPr lang="en-GB" dirty="0" err="1"/>
              <a:t>স্থাপত্যকীর্তি</a:t>
            </a:r>
            <a:r>
              <a:rPr lang="en-GB" dirty="0"/>
              <a:t> </a:t>
            </a:r>
            <a:r>
              <a:rPr lang="en-GB" dirty="0" err="1"/>
              <a:t>রচিত</a:t>
            </a:r>
            <a:r>
              <a:rPr lang="en-GB" dirty="0"/>
              <a:t> </a:t>
            </a:r>
            <a:r>
              <a:rPr lang="en-GB" dirty="0" err="1"/>
              <a:t>হয়েছিল</a:t>
            </a:r>
            <a:r>
              <a:rPr lang="en-GB" dirty="0"/>
              <a:t> </a:t>
            </a:r>
            <a:r>
              <a:rPr lang="en-GB" dirty="0" err="1"/>
              <a:t>সেগুলির</a:t>
            </a:r>
            <a:r>
              <a:rPr lang="en-GB" dirty="0"/>
              <a:t> </a:t>
            </a:r>
            <a:r>
              <a:rPr lang="en-GB" dirty="0" err="1"/>
              <a:t>নির্মাণশৈলী</a:t>
            </a:r>
            <a:r>
              <a:rPr lang="en-GB" dirty="0"/>
              <a:t> </a:t>
            </a:r>
            <a:r>
              <a:rPr lang="en-GB" dirty="0" err="1"/>
              <a:t>বা</a:t>
            </a:r>
            <a:r>
              <a:rPr lang="en-GB" dirty="0"/>
              <a:t> </a:t>
            </a:r>
            <a:r>
              <a:rPr lang="en-GB" dirty="0" err="1"/>
              <a:t>সৌন্দর্য</a:t>
            </a:r>
            <a:r>
              <a:rPr lang="en-GB" dirty="0"/>
              <a:t> </a:t>
            </a:r>
            <a:r>
              <a:rPr lang="en-GB" dirty="0" err="1"/>
              <a:t>চেতনা</a:t>
            </a:r>
            <a:r>
              <a:rPr lang="en-GB" dirty="0"/>
              <a:t> </a:t>
            </a:r>
            <a:r>
              <a:rPr lang="en-GB" dirty="0" err="1"/>
              <a:t>কোনোদিকে</a:t>
            </a:r>
            <a:r>
              <a:rPr lang="en-GB" dirty="0"/>
              <a:t> </a:t>
            </a:r>
            <a:r>
              <a:rPr lang="en-GB" dirty="0" err="1"/>
              <a:t>থেকেই</a:t>
            </a:r>
            <a:r>
              <a:rPr lang="en-GB" dirty="0"/>
              <a:t> </a:t>
            </a:r>
            <a:r>
              <a:rPr lang="en-GB" dirty="0" err="1"/>
              <a:t>উল্লেখ্য</a:t>
            </a:r>
            <a:r>
              <a:rPr lang="en-GB" dirty="0"/>
              <a:t> </a:t>
            </a:r>
            <a:r>
              <a:rPr lang="en-GB" dirty="0" err="1"/>
              <a:t>নয়</a:t>
            </a:r>
            <a:r>
              <a:rPr lang="en-GB" dirty="0"/>
              <a:t>। </a:t>
            </a:r>
            <a:r>
              <a:rPr lang="en-GB" dirty="0" err="1"/>
              <a:t>সম্রাট</a:t>
            </a:r>
            <a:r>
              <a:rPr lang="en-GB" dirty="0"/>
              <a:t> </a:t>
            </a:r>
            <a:r>
              <a:rPr lang="en-GB" dirty="0" err="1"/>
              <a:t>নিজের</a:t>
            </a:r>
            <a:r>
              <a:rPr lang="en-GB" dirty="0"/>
              <a:t> </a:t>
            </a:r>
            <a:r>
              <a:rPr lang="en-GB" dirty="0" err="1"/>
              <a:t>নামাজ</a:t>
            </a:r>
            <a:r>
              <a:rPr lang="en-GB" dirty="0"/>
              <a:t> </a:t>
            </a:r>
            <a:r>
              <a:rPr lang="en-GB" dirty="0" err="1"/>
              <a:t>পড়ার</a:t>
            </a:r>
            <a:r>
              <a:rPr lang="en-GB" dirty="0"/>
              <a:t> </a:t>
            </a:r>
            <a:r>
              <a:rPr lang="en-GB" dirty="0" err="1"/>
              <a:t>জন্য</a:t>
            </a:r>
            <a:r>
              <a:rPr lang="en-GB" dirty="0"/>
              <a:t> </a:t>
            </a:r>
            <a:r>
              <a:rPr lang="en-GB" dirty="0" err="1"/>
              <a:t>দিল্লী</a:t>
            </a:r>
            <a:r>
              <a:rPr lang="en-GB" dirty="0"/>
              <a:t> </a:t>
            </a:r>
            <a:r>
              <a:rPr lang="en-GB" dirty="0" err="1"/>
              <a:t>দূর্গে</a:t>
            </a:r>
            <a:r>
              <a:rPr lang="en-GB" dirty="0"/>
              <a:t> '</a:t>
            </a:r>
            <a:r>
              <a:rPr lang="en-GB" dirty="0" err="1"/>
              <a:t>মোতি</a:t>
            </a:r>
            <a:r>
              <a:rPr lang="en-GB" dirty="0"/>
              <a:t> </a:t>
            </a:r>
            <a:r>
              <a:rPr lang="en-GB" dirty="0" err="1"/>
              <a:t>মসজিদ</a:t>
            </a:r>
            <a:r>
              <a:rPr lang="en-GB" dirty="0"/>
              <a:t> ‘ </a:t>
            </a:r>
            <a:r>
              <a:rPr lang="en-GB" dirty="0" err="1"/>
              <a:t>নির্মাণ</a:t>
            </a:r>
            <a:r>
              <a:rPr lang="en-GB" dirty="0"/>
              <a:t> </a:t>
            </a:r>
            <a:r>
              <a:rPr lang="en-GB" dirty="0" err="1"/>
              <a:t>করেন</a:t>
            </a:r>
            <a:r>
              <a:rPr lang="en-GB" dirty="0"/>
              <a:t>। </a:t>
            </a:r>
            <a:r>
              <a:rPr lang="en-GB" dirty="0" err="1"/>
              <a:t>কিন্তু</a:t>
            </a:r>
            <a:r>
              <a:rPr lang="en-GB" dirty="0"/>
              <a:t> </a:t>
            </a:r>
            <a:r>
              <a:rPr lang="en-GB" dirty="0" err="1"/>
              <a:t>এই</a:t>
            </a:r>
            <a:r>
              <a:rPr lang="en-GB" dirty="0"/>
              <a:t> </a:t>
            </a:r>
            <a:r>
              <a:rPr lang="en-GB" dirty="0" err="1"/>
              <a:t>মসজিদের</a:t>
            </a:r>
            <a:r>
              <a:rPr lang="en-GB" dirty="0"/>
              <a:t> </a:t>
            </a:r>
            <a:r>
              <a:rPr lang="en-GB" dirty="0" err="1"/>
              <a:t>সঙ্গে</a:t>
            </a:r>
            <a:r>
              <a:rPr lang="en-GB" dirty="0"/>
              <a:t> </a:t>
            </a:r>
            <a:r>
              <a:rPr lang="en-GB" dirty="0" err="1"/>
              <a:t>আগ্ৰার</a:t>
            </a:r>
            <a:r>
              <a:rPr lang="en-GB" dirty="0"/>
              <a:t> </a:t>
            </a:r>
            <a:r>
              <a:rPr lang="en-GB" dirty="0" err="1"/>
              <a:t>মসজিদের</a:t>
            </a:r>
            <a:r>
              <a:rPr lang="en-GB" dirty="0"/>
              <a:t> </a:t>
            </a:r>
            <a:r>
              <a:rPr lang="en-GB" dirty="0" err="1"/>
              <a:t>কোনো</a:t>
            </a:r>
            <a:r>
              <a:rPr lang="en-GB" dirty="0"/>
              <a:t> </a:t>
            </a:r>
            <a:r>
              <a:rPr lang="en-GB" dirty="0" err="1"/>
              <a:t>তুলনা</a:t>
            </a:r>
            <a:r>
              <a:rPr lang="en-GB" dirty="0"/>
              <a:t> </a:t>
            </a:r>
            <a:r>
              <a:rPr lang="en-GB" dirty="0" err="1"/>
              <a:t>হয়</a:t>
            </a:r>
            <a:r>
              <a:rPr lang="en-GB" dirty="0"/>
              <a:t> </a:t>
            </a:r>
            <a:r>
              <a:rPr lang="en-GB" dirty="0" err="1"/>
              <a:t>না</a:t>
            </a:r>
            <a:r>
              <a:rPr lang="en-GB" dirty="0"/>
              <a:t>। </a:t>
            </a:r>
            <a:r>
              <a:rPr lang="en-GB" dirty="0" err="1"/>
              <a:t>এর</a:t>
            </a:r>
            <a:r>
              <a:rPr lang="en-GB" dirty="0"/>
              <a:t> </a:t>
            </a:r>
            <a:r>
              <a:rPr lang="en-GB" dirty="0" err="1"/>
              <a:t>আকৃতি</a:t>
            </a:r>
            <a:r>
              <a:rPr lang="en-GB" dirty="0"/>
              <a:t> </a:t>
            </a:r>
            <a:r>
              <a:rPr lang="en-GB" dirty="0" err="1"/>
              <a:t>ছোটো</a:t>
            </a:r>
            <a:r>
              <a:rPr lang="en-GB" dirty="0"/>
              <a:t> , </a:t>
            </a:r>
            <a:r>
              <a:rPr lang="en-GB" dirty="0" err="1"/>
              <a:t>কিন্তু</a:t>
            </a:r>
            <a:r>
              <a:rPr lang="en-GB" dirty="0"/>
              <a:t> </a:t>
            </a:r>
            <a:r>
              <a:rPr lang="en-GB" dirty="0" err="1"/>
              <a:t>এতে</a:t>
            </a:r>
            <a:r>
              <a:rPr lang="en-GB" dirty="0"/>
              <a:t> </a:t>
            </a:r>
            <a:r>
              <a:rPr lang="en-GB" dirty="0" err="1"/>
              <a:t>মার্বেল</a:t>
            </a:r>
            <a:r>
              <a:rPr lang="en-GB" dirty="0"/>
              <a:t> </a:t>
            </a:r>
            <a:r>
              <a:rPr lang="en-GB" dirty="0" err="1"/>
              <a:t>পাথরে</a:t>
            </a:r>
            <a:r>
              <a:rPr lang="en-GB" dirty="0"/>
              <a:t> </a:t>
            </a:r>
            <a:r>
              <a:rPr lang="en-GB" dirty="0" err="1"/>
              <a:t>তৈরি</a:t>
            </a:r>
            <a:r>
              <a:rPr lang="en-GB" dirty="0"/>
              <a:t> </a:t>
            </a:r>
            <a:r>
              <a:rPr lang="en-GB" dirty="0" err="1"/>
              <a:t>সহজ-সরল</a:t>
            </a:r>
            <a:r>
              <a:rPr lang="en-GB" dirty="0"/>
              <a:t> </a:t>
            </a:r>
            <a:r>
              <a:rPr lang="en-GB" dirty="0" err="1"/>
              <a:t>একঅনুপম</a:t>
            </a:r>
            <a:r>
              <a:rPr lang="en-GB" dirty="0"/>
              <a:t> </a:t>
            </a:r>
            <a:r>
              <a:rPr lang="en-GB" dirty="0" err="1"/>
              <a:t>সৌন্দর্য</a:t>
            </a:r>
            <a:r>
              <a:rPr lang="en-GB" dirty="0"/>
              <a:t> </a:t>
            </a:r>
            <a:r>
              <a:rPr lang="en-GB" dirty="0" err="1"/>
              <a:t>লক্ষ্য</a:t>
            </a:r>
            <a:r>
              <a:rPr lang="en-GB" dirty="0"/>
              <a:t> </a:t>
            </a:r>
            <a:r>
              <a:rPr lang="en-GB" dirty="0" err="1"/>
              <a:t>করা</a:t>
            </a:r>
            <a:r>
              <a:rPr lang="en-GB" dirty="0"/>
              <a:t> </a:t>
            </a:r>
            <a:r>
              <a:rPr lang="en-GB" dirty="0" err="1"/>
              <a:t>যায়</a:t>
            </a:r>
            <a:r>
              <a:rPr lang="en-GB" dirty="0"/>
              <a:t>। </a:t>
            </a:r>
            <a:r>
              <a:rPr lang="en-GB" dirty="0" err="1"/>
              <a:t>যেহেতু</a:t>
            </a:r>
            <a:r>
              <a:rPr lang="en-GB" dirty="0"/>
              <a:t> </a:t>
            </a:r>
            <a:r>
              <a:rPr lang="en-GB" dirty="0" err="1"/>
              <a:t>মসজিদটি</a:t>
            </a:r>
            <a:r>
              <a:rPr lang="en-GB" dirty="0"/>
              <a:t> </a:t>
            </a:r>
            <a:r>
              <a:rPr lang="en-GB" dirty="0" err="1"/>
              <a:t>ঔরঙ্গজেবের</a:t>
            </a:r>
            <a:r>
              <a:rPr lang="en-GB" dirty="0"/>
              <a:t> </a:t>
            </a:r>
            <a:r>
              <a:rPr lang="en-GB" dirty="0" err="1"/>
              <a:t>রাজত্ত্বকালের</a:t>
            </a:r>
            <a:r>
              <a:rPr lang="en-GB" dirty="0"/>
              <a:t> </a:t>
            </a:r>
            <a:r>
              <a:rPr lang="en-GB" dirty="0" err="1"/>
              <a:t>প্রথমদিকে</a:t>
            </a:r>
            <a:r>
              <a:rPr lang="en-GB" dirty="0"/>
              <a:t> </a:t>
            </a:r>
            <a:r>
              <a:rPr lang="en-GB" dirty="0" err="1"/>
              <a:t>নির্মিত</a:t>
            </a:r>
            <a:r>
              <a:rPr lang="en-GB" dirty="0"/>
              <a:t> </a:t>
            </a:r>
            <a:r>
              <a:rPr lang="en-GB" dirty="0" err="1"/>
              <a:t>হয়েছিল</a:t>
            </a:r>
            <a:r>
              <a:rPr lang="en-GB" dirty="0"/>
              <a:t>, </a:t>
            </a:r>
            <a:r>
              <a:rPr lang="en-GB" dirty="0" err="1"/>
              <a:t>তাই</a:t>
            </a:r>
            <a:r>
              <a:rPr lang="en-GB" dirty="0"/>
              <a:t> </a:t>
            </a:r>
            <a:r>
              <a:rPr lang="en-GB" dirty="0" err="1"/>
              <a:t>এই</a:t>
            </a:r>
            <a:r>
              <a:rPr lang="en-GB" dirty="0"/>
              <a:t> </a:t>
            </a:r>
            <a:r>
              <a:rPr lang="en-GB" dirty="0" err="1"/>
              <a:t>মসজিদে</a:t>
            </a:r>
            <a:r>
              <a:rPr lang="en-GB" dirty="0"/>
              <a:t> </a:t>
            </a:r>
            <a:r>
              <a:rPr lang="en-GB" dirty="0" err="1"/>
              <a:t>শাহজাহানের</a:t>
            </a:r>
            <a:r>
              <a:rPr lang="en-GB" dirty="0"/>
              <a:t> </a:t>
            </a:r>
            <a:r>
              <a:rPr lang="en-GB" dirty="0" err="1"/>
              <a:t>স্থাপত্যের</a:t>
            </a:r>
            <a:r>
              <a:rPr lang="en-GB" dirty="0"/>
              <a:t> </a:t>
            </a:r>
            <a:r>
              <a:rPr lang="en-GB" dirty="0" err="1"/>
              <a:t>ছাপ</a:t>
            </a:r>
            <a:r>
              <a:rPr lang="en-GB" dirty="0"/>
              <a:t> </a:t>
            </a:r>
            <a:r>
              <a:rPr lang="en-GB" dirty="0" err="1"/>
              <a:t>স্পষ্ট</a:t>
            </a:r>
            <a:r>
              <a:rPr lang="en-GB" dirty="0"/>
              <a:t>।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EDA05C-CAAD-8737-2EB9-687F23D8E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0249A4C1-3CCB-3A73-6F5F-283583D99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16" y="2226624"/>
            <a:ext cx="3935688" cy="356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79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6616DD-7D77-8ACD-DEC0-BB0A6E7A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chemeClr val="accent3">
                    <a:lumMod val="50000"/>
                  </a:schemeClr>
                </a:solidFill>
              </a:rPr>
              <a:t>-:</a:t>
            </a:r>
            <a:r>
              <a:rPr lang="en-GB" sz="4800" dirty="0" err="1">
                <a:solidFill>
                  <a:schemeClr val="accent3">
                    <a:lumMod val="50000"/>
                  </a:schemeClr>
                </a:solidFill>
              </a:rPr>
              <a:t>মূল্যায়ণ</a:t>
            </a:r>
            <a:r>
              <a:rPr lang="en-GB" sz="4800" dirty="0">
                <a:solidFill>
                  <a:schemeClr val="accent3">
                    <a:lumMod val="50000"/>
                  </a:schemeClr>
                </a:solidFill>
              </a:rPr>
              <a:t>:-</a:t>
            </a:r>
            <a:endParaRPr lang="en-US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DE6FE7-297A-5FB6-AD65-F83520ED65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মুঘল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সম্রাট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শাহজাহানের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সময়কাল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পর্যন্ত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রাজকীয়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পৃষ্ঠপোষকতায়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ভারতে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স্থাপত্য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শিল্পের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অভূতপূর্ব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উন্নতি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ঘটেছিল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।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মুঘল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যুগের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স্থাপত্যরীতির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মধ্যে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পারসিক,ইন্দো-পারসিক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প্রভৃতি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শিল্পরীতির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ছাপ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পড়েছিল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।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তবে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ঔরঙ্গজেবের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সময়কালে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মুঘল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স্থাপত্যের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অবনতি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ঘটে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।।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535E1E4A-3245-8E1D-B9B2-E10EC93913F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90600" y="762000"/>
            <a:ext cx="9982200" cy="476257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2211A59-7149-9DF8-0E93-AB279EB81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800" dirty="0"/>
              <a:t> 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7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12EC7B-8272-D14D-C020-369B9EB2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890648"/>
            <a:ext cx="10364451" cy="1057645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accent5">
                    <a:lumMod val="50000"/>
                  </a:schemeClr>
                </a:solidFill>
              </a:rPr>
              <a:t>-:</a:t>
            </a:r>
            <a:r>
              <a:rPr lang="en-GB" sz="4800" dirty="0" err="1">
                <a:solidFill>
                  <a:schemeClr val="accent5">
                    <a:lumMod val="50000"/>
                  </a:schemeClr>
                </a:solidFill>
              </a:rPr>
              <a:t>সূচনা</a:t>
            </a:r>
            <a:r>
              <a:rPr lang="en-GB" sz="4800" dirty="0"/>
              <a:t> :-</a:t>
            </a:r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32ABB4-FC2E-5712-2993-C5B5A6E82A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48292"/>
            <a:ext cx="10363826" cy="43048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বাগদাদ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ও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পারস্যের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ঐতিহ্য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লালিত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পালিত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তুর্কিরা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।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ভারতে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যে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সংস্কৃতির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জন্ম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দেয়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তার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ধারাবাহিকতা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অনুসন্ধান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করেই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হিন্দু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মুসলিম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ঐতিহ্যের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সমন্বয়ে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সৃষ্ট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সুলতানি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স্থাপত্য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মুঘল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আমলে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একটি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স্বতন্ত্র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ধারার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সূচনা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করে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।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স্থাপত্যের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ক্ষেত্রে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মুঘলদের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অবদান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আলোচনা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করতে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গিয়ে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ঐতিহাসিক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এড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ওয়ার্ড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ও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গ্যারেট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বলেছেন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মুঘলদের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স্থাপত্য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নিদর্শনগুলি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তাদের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ব্যক্তিত্ত্ব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ও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প্রতিভার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পরিচায়ক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এবং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তাদের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আজও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অমর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করে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রেখেছে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।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নগর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দূর্গ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প্রাসাদ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ও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হাভেলিকে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কেন্দ্র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করে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মুঘল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স্থাপত্য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শৈলীর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বিকাশ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ঘটেছিল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।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58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7CF563-EC63-0DBE-3527-B5129D6D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75" y="946315"/>
            <a:ext cx="3935688" cy="1001979"/>
          </a:xfrm>
        </p:spPr>
        <p:txBody>
          <a:bodyPr>
            <a:noAutofit/>
          </a:bodyPr>
          <a:lstStyle/>
          <a:p>
            <a:r>
              <a:rPr lang="en-GB" sz="4400" dirty="0" err="1">
                <a:solidFill>
                  <a:schemeClr val="accent6">
                    <a:lumMod val="50000"/>
                  </a:schemeClr>
                </a:solidFill>
              </a:rPr>
              <a:t>বুলন্দ</a:t>
            </a:r>
            <a:r>
              <a:rPr lang="en-GB" sz="4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4400" dirty="0" err="1">
                <a:solidFill>
                  <a:schemeClr val="accent6">
                    <a:lumMod val="50000"/>
                  </a:schemeClr>
                </a:solidFill>
              </a:rPr>
              <a:t>দরওয়াজা</a:t>
            </a:r>
            <a:r>
              <a:rPr lang="en-GB" sz="4400" dirty="0">
                <a:solidFill>
                  <a:schemeClr val="accent6">
                    <a:lumMod val="50000"/>
                  </a:schemeClr>
                </a:solidFill>
              </a:rPr>
              <a:t>:-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F48DF6-DEA4-1FD6-BC17-23F207F809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8062" y="1280308"/>
            <a:ext cx="6055055" cy="4510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                              </a:t>
            </a:r>
            <a:r>
              <a:rPr lang="en-GB" sz="2400" dirty="0" err="1"/>
              <a:t>বুলন্দ</a:t>
            </a:r>
            <a:r>
              <a:rPr lang="en-GB" sz="2400" dirty="0"/>
              <a:t> </a:t>
            </a:r>
            <a:r>
              <a:rPr lang="en-GB" sz="2400" dirty="0" err="1"/>
              <a:t>দর</a:t>
            </a:r>
            <a:r>
              <a:rPr lang="en-GB" sz="2400" dirty="0"/>
              <a:t> </a:t>
            </a:r>
            <a:r>
              <a:rPr lang="en-GB" sz="2400" dirty="0" err="1"/>
              <a:t>ওয়াজা</a:t>
            </a:r>
            <a:r>
              <a:rPr lang="en-GB" sz="2400" dirty="0"/>
              <a:t>, </a:t>
            </a:r>
            <a:r>
              <a:rPr lang="en-GB" sz="2400" dirty="0" err="1"/>
              <a:t>বিশ্বের</a:t>
            </a:r>
            <a:r>
              <a:rPr lang="en-GB" sz="2400" dirty="0"/>
              <a:t> </a:t>
            </a:r>
            <a:r>
              <a:rPr lang="en-GB" sz="2400" dirty="0" err="1"/>
              <a:t>উচ্চতম</a:t>
            </a:r>
            <a:r>
              <a:rPr lang="en-GB" sz="2400" dirty="0"/>
              <a:t> </a:t>
            </a:r>
            <a:r>
              <a:rPr lang="en-GB" sz="2400" dirty="0" err="1"/>
              <a:t>এই</a:t>
            </a:r>
            <a:r>
              <a:rPr lang="en-GB" sz="2400" dirty="0"/>
              <a:t> </a:t>
            </a:r>
            <a:r>
              <a:rPr lang="en-GB" sz="2400" dirty="0" err="1"/>
              <a:t>দরজা</a:t>
            </a:r>
            <a:r>
              <a:rPr lang="en-GB" sz="2400" dirty="0"/>
              <a:t> </a:t>
            </a:r>
            <a:r>
              <a:rPr lang="en-GB" sz="2400" dirty="0" err="1"/>
              <a:t>ভারতের</a:t>
            </a:r>
            <a:r>
              <a:rPr lang="en-GB" sz="2400" dirty="0"/>
              <a:t> </a:t>
            </a:r>
            <a:r>
              <a:rPr lang="en-GB" sz="2400" dirty="0" err="1"/>
              <a:t>উওরপ্রদেশ</a:t>
            </a:r>
            <a:r>
              <a:rPr lang="en-GB" sz="2400" dirty="0"/>
              <a:t> </a:t>
            </a:r>
            <a:r>
              <a:rPr lang="en-GB" sz="2400" dirty="0" err="1"/>
              <a:t>রাজ্যের</a:t>
            </a:r>
            <a:r>
              <a:rPr lang="en-GB" sz="2400" dirty="0"/>
              <a:t> </a:t>
            </a:r>
            <a:r>
              <a:rPr lang="en-GB" sz="2400" dirty="0" err="1"/>
              <a:t>ফতেপুর</a:t>
            </a:r>
            <a:r>
              <a:rPr lang="en-GB" sz="2400" dirty="0"/>
              <a:t> </a:t>
            </a:r>
            <a:r>
              <a:rPr lang="en-GB" sz="2400" dirty="0" err="1"/>
              <a:t>সিক্রিতে</a:t>
            </a:r>
            <a:r>
              <a:rPr lang="en-GB" sz="2400" dirty="0"/>
              <a:t> </a:t>
            </a:r>
            <a:r>
              <a:rPr lang="en-GB" sz="2400" dirty="0" err="1"/>
              <a:t>অবস্থিত</a:t>
            </a:r>
            <a:r>
              <a:rPr lang="en-GB" sz="2400" dirty="0"/>
              <a:t>। ১৬০১ </a:t>
            </a:r>
            <a:r>
              <a:rPr lang="en-GB" sz="2400" dirty="0" err="1"/>
              <a:t>খ্রীষ্টাব্দে</a:t>
            </a:r>
            <a:r>
              <a:rPr lang="en-GB" sz="2400" dirty="0"/>
              <a:t> </a:t>
            </a:r>
            <a:r>
              <a:rPr lang="en-GB" sz="2400" dirty="0" err="1"/>
              <a:t>মুঘল</a:t>
            </a:r>
            <a:r>
              <a:rPr lang="en-GB" sz="2400" dirty="0"/>
              <a:t> </a:t>
            </a:r>
            <a:r>
              <a:rPr lang="en-GB" sz="2400" dirty="0" err="1"/>
              <a:t>বাদশা</a:t>
            </a:r>
            <a:r>
              <a:rPr lang="en-GB" sz="2400" dirty="0"/>
              <a:t> </a:t>
            </a:r>
            <a:r>
              <a:rPr lang="en-GB" sz="2400" dirty="0" err="1"/>
              <a:t>আকবর</a:t>
            </a:r>
            <a:r>
              <a:rPr lang="en-GB" sz="2400" dirty="0"/>
              <a:t> </a:t>
            </a:r>
            <a:r>
              <a:rPr lang="en-GB" sz="2400" dirty="0" err="1"/>
              <a:t>এটি</a:t>
            </a:r>
            <a:r>
              <a:rPr lang="en-GB" sz="2400" dirty="0"/>
              <a:t> </a:t>
            </a:r>
            <a:r>
              <a:rPr lang="en-GB" sz="2400" dirty="0" err="1"/>
              <a:t>তৈরি</a:t>
            </a:r>
            <a:r>
              <a:rPr lang="en-GB" sz="2400" dirty="0"/>
              <a:t> </a:t>
            </a:r>
            <a:r>
              <a:rPr lang="en-GB" sz="2400" dirty="0" err="1"/>
              <a:t>করেন</a:t>
            </a:r>
            <a:r>
              <a:rPr lang="en-GB" sz="2400" dirty="0"/>
              <a:t>। </a:t>
            </a:r>
            <a:r>
              <a:rPr lang="en-GB" sz="2400" dirty="0" err="1"/>
              <a:t>আগ্ৰা</a:t>
            </a:r>
            <a:r>
              <a:rPr lang="en-GB" sz="2400" dirty="0"/>
              <a:t> </a:t>
            </a:r>
            <a:r>
              <a:rPr lang="en-GB" sz="2400" dirty="0" err="1"/>
              <a:t>থেকে</a:t>
            </a:r>
            <a:r>
              <a:rPr lang="en-GB" sz="2400" dirty="0"/>
              <a:t> ৪৩ </a:t>
            </a:r>
            <a:r>
              <a:rPr lang="en-GB" sz="2400" dirty="0" err="1"/>
              <a:t>কি.মি</a:t>
            </a:r>
            <a:r>
              <a:rPr lang="en-GB" sz="2400" dirty="0"/>
              <a:t>. </a:t>
            </a:r>
            <a:r>
              <a:rPr lang="en-GB" sz="2400" dirty="0" err="1"/>
              <a:t>দূরে</a:t>
            </a:r>
            <a:r>
              <a:rPr lang="en-GB" sz="2400" dirty="0"/>
              <a:t> </a:t>
            </a:r>
            <a:r>
              <a:rPr lang="en-GB" sz="2400" dirty="0" err="1"/>
              <a:t>অবস্থিত</a:t>
            </a:r>
            <a:r>
              <a:rPr lang="en-GB" sz="2400" dirty="0"/>
              <a:t> </a:t>
            </a:r>
            <a:r>
              <a:rPr lang="en-GB" sz="2400" dirty="0" err="1"/>
              <a:t>ফতেপুর</a:t>
            </a:r>
            <a:r>
              <a:rPr lang="en-GB" sz="2400" dirty="0"/>
              <a:t> </a:t>
            </a:r>
            <a:r>
              <a:rPr lang="en-GB" sz="2400" dirty="0" err="1"/>
              <a:t>সিক্রি</a:t>
            </a:r>
            <a:r>
              <a:rPr lang="en-GB" sz="2400" dirty="0"/>
              <a:t> </a:t>
            </a:r>
            <a:r>
              <a:rPr lang="en-GB" sz="2400" dirty="0" err="1"/>
              <a:t>মহলের</a:t>
            </a:r>
            <a:r>
              <a:rPr lang="en-GB" sz="2400" dirty="0"/>
              <a:t> </a:t>
            </a:r>
            <a:r>
              <a:rPr lang="en-GB" sz="2400" dirty="0" err="1"/>
              <a:t>এটিই</a:t>
            </a:r>
            <a:r>
              <a:rPr lang="en-GB" sz="2400" dirty="0"/>
              <a:t> </a:t>
            </a:r>
            <a:r>
              <a:rPr lang="en-GB" sz="2400" dirty="0" err="1"/>
              <a:t>মূলদ্বার</a:t>
            </a:r>
            <a:r>
              <a:rPr lang="en-GB" sz="2400" dirty="0"/>
              <a:t>। </a:t>
            </a:r>
            <a:r>
              <a:rPr lang="en-GB" sz="2400" dirty="0" err="1"/>
              <a:t>এই</a:t>
            </a:r>
            <a:r>
              <a:rPr lang="en-GB" sz="2400" dirty="0"/>
              <a:t> </a:t>
            </a:r>
            <a:r>
              <a:rPr lang="en-GB" sz="2400" dirty="0" err="1"/>
              <a:t>দরজার</a:t>
            </a:r>
            <a:r>
              <a:rPr lang="en-GB" sz="2400" dirty="0"/>
              <a:t> </a:t>
            </a:r>
            <a:r>
              <a:rPr lang="en-GB" sz="2400" dirty="0" err="1"/>
              <a:t>কাঠামোটি</a:t>
            </a:r>
            <a:r>
              <a:rPr lang="en-GB" sz="2400" dirty="0"/>
              <a:t> </a:t>
            </a:r>
            <a:r>
              <a:rPr lang="en-GB" sz="2400" dirty="0" err="1"/>
              <a:t>লাল</a:t>
            </a:r>
            <a:r>
              <a:rPr lang="en-GB" sz="2400" dirty="0"/>
              <a:t> ও </a:t>
            </a:r>
            <a:r>
              <a:rPr lang="en-GB" sz="2400" dirty="0" err="1"/>
              <a:t>হলুদ</a:t>
            </a:r>
            <a:r>
              <a:rPr lang="en-GB" sz="2400" dirty="0"/>
              <a:t> </a:t>
            </a:r>
            <a:r>
              <a:rPr lang="en-GB" sz="2400" dirty="0" err="1"/>
              <a:t>বেলে</a:t>
            </a:r>
            <a:r>
              <a:rPr lang="en-GB" sz="2400" dirty="0"/>
              <a:t> </a:t>
            </a:r>
            <a:r>
              <a:rPr lang="en-GB" sz="2400" dirty="0" err="1"/>
              <a:t>পাথরে</a:t>
            </a:r>
            <a:r>
              <a:rPr lang="en-GB" sz="2400" dirty="0"/>
              <a:t> </a:t>
            </a:r>
            <a:r>
              <a:rPr lang="en-GB" sz="2400" dirty="0" err="1"/>
              <a:t>নির্মিত</a:t>
            </a:r>
            <a:r>
              <a:rPr lang="en-GB" sz="2400" dirty="0"/>
              <a:t>। </a:t>
            </a:r>
            <a:r>
              <a:rPr lang="en-GB" sz="2400" dirty="0" err="1"/>
              <a:t>এর</a:t>
            </a:r>
            <a:r>
              <a:rPr lang="en-GB" sz="2400" dirty="0"/>
              <a:t> </a:t>
            </a:r>
            <a:r>
              <a:rPr lang="en-GB" sz="2400" dirty="0" err="1"/>
              <a:t>গায়ে</a:t>
            </a:r>
            <a:r>
              <a:rPr lang="en-GB" sz="2400" dirty="0"/>
              <a:t> </a:t>
            </a:r>
            <a:r>
              <a:rPr lang="en-GB" sz="2400" dirty="0" err="1"/>
              <a:t>আবার</a:t>
            </a:r>
            <a:r>
              <a:rPr lang="en-GB" sz="2400" dirty="0"/>
              <a:t> </a:t>
            </a:r>
            <a:r>
              <a:rPr lang="en-GB" sz="2400" dirty="0" err="1"/>
              <a:t>সাদা</a:t>
            </a:r>
            <a:r>
              <a:rPr lang="en-GB" sz="2400" dirty="0"/>
              <a:t> </a:t>
            </a:r>
            <a:r>
              <a:rPr lang="en-GB" sz="2400" dirty="0" err="1"/>
              <a:t>কালো</a:t>
            </a:r>
            <a:r>
              <a:rPr lang="en-GB" sz="2400" dirty="0"/>
              <a:t> </a:t>
            </a:r>
            <a:r>
              <a:rPr lang="en-GB" sz="2400" dirty="0" err="1"/>
              <a:t>মার্বেল</a:t>
            </a:r>
            <a:r>
              <a:rPr lang="en-GB" sz="2400" dirty="0"/>
              <a:t> </a:t>
            </a:r>
            <a:r>
              <a:rPr lang="en-GB" sz="2400" dirty="0" err="1"/>
              <a:t>দিয়ে</a:t>
            </a:r>
            <a:r>
              <a:rPr lang="en-GB" sz="2400" dirty="0"/>
              <a:t> </a:t>
            </a:r>
            <a:r>
              <a:rPr lang="en-GB" sz="2400" dirty="0" err="1"/>
              <a:t>নকশা</a:t>
            </a:r>
            <a:r>
              <a:rPr lang="en-GB" sz="2400" dirty="0"/>
              <a:t> </a:t>
            </a:r>
            <a:r>
              <a:rPr lang="en-GB" sz="2400" dirty="0" err="1"/>
              <a:t>করা</a:t>
            </a:r>
            <a:r>
              <a:rPr lang="en-GB" sz="2400" dirty="0"/>
              <a:t> </a:t>
            </a:r>
            <a:r>
              <a:rPr lang="en-GB" sz="2400" dirty="0" err="1"/>
              <a:t>আছে</a:t>
            </a:r>
            <a:r>
              <a:rPr lang="en-GB" sz="2400" dirty="0"/>
              <a:t>। </a:t>
            </a:r>
            <a:r>
              <a:rPr lang="en-GB" sz="2400" dirty="0" err="1"/>
              <a:t>এটি</a:t>
            </a:r>
            <a:r>
              <a:rPr lang="en-GB" sz="2400" dirty="0"/>
              <a:t> </a:t>
            </a:r>
            <a:r>
              <a:rPr lang="en-GB" sz="2400" dirty="0" err="1"/>
              <a:t>মাটি</a:t>
            </a:r>
            <a:r>
              <a:rPr lang="en-GB" sz="2400" dirty="0"/>
              <a:t> </a:t>
            </a:r>
            <a:r>
              <a:rPr lang="en-GB" sz="2400" dirty="0" err="1"/>
              <a:t>থেকে</a:t>
            </a:r>
            <a:r>
              <a:rPr lang="en-GB" sz="2400" dirty="0"/>
              <a:t> </a:t>
            </a:r>
            <a:r>
              <a:rPr lang="en-GB" sz="2400" dirty="0" err="1"/>
              <a:t>প্রায়</a:t>
            </a:r>
            <a:r>
              <a:rPr lang="en-GB" sz="2400" dirty="0"/>
              <a:t> ৫৪ </a:t>
            </a:r>
            <a:r>
              <a:rPr lang="en-GB" sz="2400" dirty="0" err="1"/>
              <a:t>মিঃ</a:t>
            </a:r>
            <a:r>
              <a:rPr lang="en-GB" sz="2400" dirty="0"/>
              <a:t>. </a:t>
            </a:r>
            <a:r>
              <a:rPr lang="en-GB" sz="2400" dirty="0" err="1"/>
              <a:t>লম্বা</a:t>
            </a:r>
            <a:r>
              <a:rPr lang="en-GB" sz="2400" dirty="0"/>
              <a:t>। </a:t>
            </a:r>
            <a:r>
              <a:rPr lang="en-GB" sz="2400" dirty="0" err="1"/>
              <a:t>দরজা</a:t>
            </a:r>
            <a:r>
              <a:rPr lang="en-GB" sz="2400" dirty="0"/>
              <a:t> </a:t>
            </a:r>
            <a:r>
              <a:rPr lang="en-GB" sz="2400" dirty="0" err="1"/>
              <a:t>পর্যন্ত</a:t>
            </a:r>
            <a:r>
              <a:rPr lang="en-GB" sz="2400" dirty="0"/>
              <a:t> </a:t>
            </a:r>
            <a:r>
              <a:rPr lang="en-GB" sz="2400" dirty="0" err="1"/>
              <a:t>পৌঁছাতে</a:t>
            </a:r>
            <a:r>
              <a:rPr lang="en-GB" sz="2400" dirty="0"/>
              <a:t> ৪২ </a:t>
            </a:r>
            <a:r>
              <a:rPr lang="en-GB" sz="2400" dirty="0" err="1"/>
              <a:t>টি</a:t>
            </a:r>
            <a:r>
              <a:rPr lang="en-GB" sz="2400" dirty="0"/>
              <a:t> </a:t>
            </a:r>
            <a:r>
              <a:rPr lang="en-GB" sz="2400" dirty="0" err="1"/>
              <a:t>সিঁড়ির</a:t>
            </a:r>
            <a:r>
              <a:rPr lang="en-GB" sz="2400" dirty="0"/>
              <a:t> </a:t>
            </a:r>
            <a:r>
              <a:rPr lang="en-GB" sz="2400" dirty="0" err="1"/>
              <a:t>ধাপ</a:t>
            </a:r>
            <a:r>
              <a:rPr lang="en-GB" sz="2400" dirty="0"/>
              <a:t> </a:t>
            </a:r>
            <a:r>
              <a:rPr lang="en-GB" sz="2400" dirty="0" err="1"/>
              <a:t>উঠতে</a:t>
            </a:r>
            <a:r>
              <a:rPr lang="en-GB" sz="2400" dirty="0"/>
              <a:t> </a:t>
            </a:r>
            <a:r>
              <a:rPr lang="en-GB" sz="2400" dirty="0" err="1"/>
              <a:t>হয়</a:t>
            </a:r>
            <a:r>
              <a:rPr lang="en-GB" sz="2400" dirty="0"/>
              <a:t>।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84D0B1-C8AF-79E7-5042-BB3A67B9E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675" y="2187527"/>
            <a:ext cx="4247788" cy="31583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BE3E8D0E-70C2-480B-119F-7B4EC0068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76" y="2187527"/>
            <a:ext cx="4247788" cy="367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1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0077A7-8D33-1A70-7747-E1369346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066800"/>
            <a:ext cx="3935688" cy="1067047"/>
          </a:xfrm>
        </p:spPr>
        <p:txBody>
          <a:bodyPr/>
          <a:lstStyle/>
          <a:p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শের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শাহের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সমাধি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সৌধ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:-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6002C7-A0D6-220C-2D4D-B26113BBFC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8062" y="1614302"/>
            <a:ext cx="6200163" cy="417689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                         </a:t>
            </a:r>
            <a:r>
              <a:rPr lang="en-GB" dirty="0" err="1"/>
              <a:t>শের</a:t>
            </a:r>
            <a:r>
              <a:rPr lang="en-GB" dirty="0"/>
              <a:t> </a:t>
            </a:r>
            <a:r>
              <a:rPr lang="en-GB" dirty="0" err="1"/>
              <a:t>শাহের</a:t>
            </a:r>
            <a:r>
              <a:rPr lang="en-GB" dirty="0"/>
              <a:t> </a:t>
            </a:r>
            <a:r>
              <a:rPr lang="en-GB" dirty="0" err="1"/>
              <a:t>সময়ে</a:t>
            </a:r>
            <a:r>
              <a:rPr lang="en-GB" dirty="0"/>
              <a:t>  </a:t>
            </a:r>
            <a:r>
              <a:rPr lang="en-GB" dirty="0" err="1"/>
              <a:t>স্থাপত্য</a:t>
            </a:r>
            <a:r>
              <a:rPr lang="en-GB" dirty="0"/>
              <a:t> </a:t>
            </a:r>
            <a:r>
              <a:rPr lang="en-GB" dirty="0" err="1"/>
              <a:t>শিল্পের</a:t>
            </a:r>
            <a:r>
              <a:rPr lang="en-GB" dirty="0"/>
              <a:t> </a:t>
            </a:r>
            <a:r>
              <a:rPr lang="en-GB" dirty="0" err="1"/>
              <a:t>শ্রেষ্ঠ</a:t>
            </a:r>
            <a:r>
              <a:rPr lang="en-GB" dirty="0"/>
              <a:t> </a:t>
            </a:r>
            <a:r>
              <a:rPr lang="en-GB" dirty="0" err="1"/>
              <a:t>নিদর্শন</a:t>
            </a:r>
            <a:r>
              <a:rPr lang="en-GB" dirty="0"/>
              <a:t> </a:t>
            </a:r>
            <a:r>
              <a:rPr lang="en-GB" dirty="0" err="1"/>
              <a:t>হল</a:t>
            </a:r>
            <a:r>
              <a:rPr lang="en-GB" dirty="0"/>
              <a:t> </a:t>
            </a:r>
            <a:r>
              <a:rPr lang="en-GB" dirty="0" err="1"/>
              <a:t>বিহারের</a:t>
            </a:r>
            <a:r>
              <a:rPr lang="en-GB" dirty="0"/>
              <a:t> </a:t>
            </a:r>
            <a:r>
              <a:rPr lang="en-GB" dirty="0" err="1"/>
              <a:t>সাসারামে</a:t>
            </a:r>
            <a:r>
              <a:rPr lang="en-GB" dirty="0"/>
              <a:t> </a:t>
            </a:r>
            <a:r>
              <a:rPr lang="en-GB" dirty="0" err="1"/>
              <a:t>তার</a:t>
            </a:r>
            <a:r>
              <a:rPr lang="en-GB" dirty="0"/>
              <a:t> </a:t>
            </a:r>
            <a:r>
              <a:rPr lang="en-GB" dirty="0" err="1"/>
              <a:t>সমাধি</a:t>
            </a:r>
            <a:r>
              <a:rPr lang="en-GB" dirty="0"/>
              <a:t> </a:t>
            </a:r>
            <a:r>
              <a:rPr lang="en-GB" dirty="0" err="1"/>
              <a:t>সৌধ</a:t>
            </a:r>
            <a:r>
              <a:rPr lang="en-GB" dirty="0"/>
              <a:t>। </a:t>
            </a:r>
            <a:r>
              <a:rPr lang="en-GB" dirty="0" err="1"/>
              <a:t>এটিতে</a:t>
            </a:r>
            <a:r>
              <a:rPr lang="en-GB" dirty="0"/>
              <a:t> </a:t>
            </a:r>
            <a:r>
              <a:rPr lang="en-GB" dirty="0" err="1"/>
              <a:t>হিন্দু-বৌদ্ধ-ইসলামী</a:t>
            </a:r>
            <a:r>
              <a:rPr lang="en-GB" dirty="0"/>
              <a:t> </a:t>
            </a:r>
            <a:r>
              <a:rPr lang="en-GB" dirty="0" err="1"/>
              <a:t>রীতির</a:t>
            </a:r>
            <a:r>
              <a:rPr lang="en-GB" dirty="0"/>
              <a:t> </a:t>
            </a:r>
            <a:r>
              <a:rPr lang="en-GB" dirty="0" err="1"/>
              <a:t>এক</a:t>
            </a:r>
            <a:r>
              <a:rPr lang="en-GB" dirty="0"/>
              <a:t> </a:t>
            </a:r>
            <a:r>
              <a:rPr lang="en-GB" dirty="0" err="1"/>
              <a:t>অপূর্ব</a:t>
            </a:r>
            <a:r>
              <a:rPr lang="en-GB" dirty="0"/>
              <a:t> </a:t>
            </a:r>
            <a:r>
              <a:rPr lang="en-GB" dirty="0" err="1"/>
              <a:t>সমন্বয়</a:t>
            </a:r>
            <a:r>
              <a:rPr lang="en-GB" dirty="0"/>
              <a:t> </a:t>
            </a:r>
            <a:r>
              <a:rPr lang="en-GB" dirty="0" err="1"/>
              <a:t>লক্ষ্য</a:t>
            </a:r>
            <a:r>
              <a:rPr lang="en-GB" dirty="0"/>
              <a:t> </a:t>
            </a:r>
            <a:r>
              <a:rPr lang="en-GB" dirty="0" err="1"/>
              <a:t>করা</a:t>
            </a:r>
            <a:r>
              <a:rPr lang="en-GB" dirty="0"/>
              <a:t> </a:t>
            </a:r>
            <a:r>
              <a:rPr lang="en-GB" dirty="0" err="1"/>
              <a:t>যায়</a:t>
            </a:r>
            <a:r>
              <a:rPr lang="en-GB" dirty="0"/>
              <a:t>। </a:t>
            </a:r>
            <a:r>
              <a:rPr lang="en-GB" dirty="0" err="1"/>
              <a:t>সরসী</a:t>
            </a:r>
            <a:r>
              <a:rPr lang="en-GB" dirty="0"/>
              <a:t> </a:t>
            </a:r>
            <a:r>
              <a:rPr lang="en-GB" dirty="0" err="1"/>
              <a:t>কুমার</a:t>
            </a:r>
            <a:r>
              <a:rPr lang="en-GB" dirty="0"/>
              <a:t> </a:t>
            </a:r>
            <a:r>
              <a:rPr lang="en-GB" dirty="0" err="1"/>
              <a:t>সরস্বতী</a:t>
            </a:r>
            <a:r>
              <a:rPr lang="en-GB" dirty="0"/>
              <a:t> </a:t>
            </a:r>
            <a:r>
              <a:rPr lang="en-GB" dirty="0" err="1"/>
              <a:t>সাহারাকে</a:t>
            </a:r>
            <a:r>
              <a:rPr lang="en-GB" dirty="0"/>
              <a:t> </a:t>
            </a:r>
            <a:r>
              <a:rPr lang="en-GB" dirty="0" err="1"/>
              <a:t>শেরশাহের</a:t>
            </a:r>
            <a:r>
              <a:rPr lang="en-GB" dirty="0"/>
              <a:t> </a:t>
            </a:r>
            <a:r>
              <a:rPr lang="en-GB" dirty="0" err="1"/>
              <a:t>সমাধি</a:t>
            </a:r>
            <a:r>
              <a:rPr lang="en-GB" dirty="0"/>
              <a:t> </a:t>
            </a:r>
            <a:r>
              <a:rPr lang="en-GB" dirty="0" err="1"/>
              <a:t>সৌধটিকে</a:t>
            </a:r>
            <a:r>
              <a:rPr lang="en-GB" dirty="0"/>
              <a:t> “was a production of much higher  </a:t>
            </a:r>
            <a:r>
              <a:rPr lang="en-US" dirty="0"/>
              <a:t>aesthetic plan, a fitting tribute to the power and imagination of his </a:t>
            </a:r>
            <a:r>
              <a:rPr lang="en-US" dirty="0" err="1"/>
              <a:t>vigorious</a:t>
            </a:r>
            <a:r>
              <a:rPr lang="en-US" dirty="0"/>
              <a:t> and </a:t>
            </a:r>
            <a:r>
              <a:rPr lang="en-US" dirty="0" err="1"/>
              <a:t>dinamic</a:t>
            </a:r>
            <a:r>
              <a:rPr lang="en-US" dirty="0"/>
              <a:t> personality”</a:t>
            </a:r>
            <a:r>
              <a:rPr lang="en-GB" dirty="0" err="1"/>
              <a:t>বলে</a:t>
            </a:r>
            <a:r>
              <a:rPr lang="en-GB" dirty="0"/>
              <a:t> </a:t>
            </a:r>
            <a:r>
              <a:rPr lang="en-GB" dirty="0" err="1"/>
              <a:t>অভিহিত</a:t>
            </a:r>
            <a:r>
              <a:rPr lang="en-GB" dirty="0"/>
              <a:t> </a:t>
            </a:r>
            <a:r>
              <a:rPr lang="en-GB" dirty="0" err="1"/>
              <a:t>করেছেন</a:t>
            </a:r>
            <a:r>
              <a:rPr lang="en-GB" dirty="0"/>
              <a:t>। </a:t>
            </a:r>
            <a:r>
              <a:rPr lang="en-GB" dirty="0" err="1"/>
              <a:t>ঈশ্বরীপ্রসাদ</a:t>
            </a:r>
            <a:r>
              <a:rPr lang="en-GB" dirty="0"/>
              <a:t> </a:t>
            </a:r>
            <a:r>
              <a:rPr lang="en-GB" dirty="0" err="1"/>
              <a:t>শেরশাহের</a:t>
            </a:r>
            <a:r>
              <a:rPr lang="en-GB" dirty="0"/>
              <a:t> </a:t>
            </a:r>
            <a:r>
              <a:rPr lang="en-GB" dirty="0" err="1"/>
              <a:t>সমাধি</a:t>
            </a:r>
            <a:r>
              <a:rPr lang="en-GB" dirty="0"/>
              <a:t> </a:t>
            </a:r>
            <a:r>
              <a:rPr lang="en-GB" dirty="0" err="1"/>
              <a:t>সৌধটিকে</a:t>
            </a:r>
            <a:r>
              <a:rPr lang="en-GB" dirty="0"/>
              <a:t> ‘</a:t>
            </a:r>
            <a:r>
              <a:rPr lang="en-GB" dirty="0" err="1"/>
              <a:t>উওর</a:t>
            </a:r>
            <a:r>
              <a:rPr lang="en-GB" dirty="0"/>
              <a:t> </a:t>
            </a:r>
            <a:r>
              <a:rPr lang="en-GB" dirty="0" err="1"/>
              <a:t>ভারতের</a:t>
            </a:r>
            <a:r>
              <a:rPr lang="en-GB" dirty="0"/>
              <a:t> </a:t>
            </a:r>
            <a:r>
              <a:rPr lang="en-GB" dirty="0" err="1"/>
              <a:t>সৌধগুলির</a:t>
            </a:r>
            <a:r>
              <a:rPr lang="en-GB" dirty="0"/>
              <a:t> </a:t>
            </a:r>
            <a:r>
              <a:rPr lang="en-GB" dirty="0" err="1"/>
              <a:t>মধ্যে</a:t>
            </a:r>
            <a:r>
              <a:rPr lang="en-GB" dirty="0"/>
              <a:t> </a:t>
            </a:r>
            <a:r>
              <a:rPr lang="en-GB" dirty="0" err="1"/>
              <a:t>শ্রেষ্ঠ</a:t>
            </a:r>
            <a:r>
              <a:rPr lang="en-GB" dirty="0"/>
              <a:t>’ </a:t>
            </a:r>
            <a:r>
              <a:rPr lang="en-GB" dirty="0" err="1"/>
              <a:t>বলে</a:t>
            </a:r>
            <a:r>
              <a:rPr lang="en-GB" dirty="0"/>
              <a:t> </a:t>
            </a:r>
            <a:r>
              <a:rPr lang="en-GB" dirty="0" err="1"/>
              <a:t>মন্তব্য</a:t>
            </a:r>
            <a:r>
              <a:rPr lang="en-GB" dirty="0"/>
              <a:t> </a:t>
            </a:r>
            <a:r>
              <a:rPr lang="en-GB" dirty="0" err="1"/>
              <a:t>করেছেন</a:t>
            </a:r>
            <a:r>
              <a:rPr lang="en-GB" dirty="0"/>
              <a:t>।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9FB267-F5D8-425E-5B3A-BE7C6CFF5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393620"/>
            <a:ext cx="3935689" cy="339758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42C620B6-55FD-93A4-39B5-8EF2392FD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39" y="2133848"/>
            <a:ext cx="4364924" cy="33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6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783709-6118-40C8-9E7D-5A3C6634D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066800"/>
            <a:ext cx="3935688" cy="1252599"/>
          </a:xfrm>
        </p:spPr>
        <p:txBody>
          <a:bodyPr>
            <a:normAutofit/>
          </a:bodyPr>
          <a:lstStyle/>
          <a:p>
            <a:r>
              <a:rPr lang="en-GB" sz="3600" dirty="0" err="1">
                <a:solidFill>
                  <a:schemeClr val="accent6">
                    <a:lumMod val="50000"/>
                  </a:schemeClr>
                </a:solidFill>
              </a:rPr>
              <a:t>হূমায়ুনের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6">
                    <a:lumMod val="50000"/>
                  </a:schemeClr>
                </a:solidFill>
              </a:rPr>
              <a:t>সমাধি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6">
                    <a:lumMod val="50000"/>
                  </a:schemeClr>
                </a:solidFill>
              </a:rPr>
              <a:t>সৌধ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</a:rPr>
              <a:t>:-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C6C688-57F6-97B5-531B-EF0D898FC2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8062" y="1651412"/>
            <a:ext cx="6200163" cy="413978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                               </a:t>
            </a:r>
            <a:r>
              <a:rPr lang="en-GB" dirty="0" err="1"/>
              <a:t>আকবরের</a:t>
            </a:r>
            <a:r>
              <a:rPr lang="en-GB" dirty="0"/>
              <a:t> </a:t>
            </a:r>
            <a:r>
              <a:rPr lang="en-GB" dirty="0" err="1"/>
              <a:t>আমলে</a:t>
            </a:r>
            <a:r>
              <a:rPr lang="en-GB" dirty="0"/>
              <a:t> </a:t>
            </a:r>
            <a:r>
              <a:rPr lang="en-GB" dirty="0" err="1"/>
              <a:t>নির্মিত</a:t>
            </a:r>
            <a:r>
              <a:rPr lang="en-GB" dirty="0"/>
              <a:t> </a:t>
            </a:r>
            <a:r>
              <a:rPr lang="en-GB" dirty="0" err="1"/>
              <a:t>প্রথম</a:t>
            </a:r>
            <a:r>
              <a:rPr lang="en-GB" dirty="0"/>
              <a:t> </a:t>
            </a:r>
            <a:r>
              <a:rPr lang="en-GB" dirty="0" err="1"/>
              <a:t>উল্লেখযোগ্য</a:t>
            </a:r>
            <a:r>
              <a:rPr lang="en-GB" dirty="0"/>
              <a:t> </a:t>
            </a:r>
            <a:r>
              <a:rPr lang="en-GB" dirty="0" err="1"/>
              <a:t>সৌধটি</a:t>
            </a:r>
            <a:r>
              <a:rPr lang="en-GB" dirty="0"/>
              <a:t> </a:t>
            </a:r>
            <a:r>
              <a:rPr lang="en-GB" dirty="0" err="1"/>
              <a:t>ছিল</a:t>
            </a:r>
            <a:r>
              <a:rPr lang="en-GB" dirty="0"/>
              <a:t> </a:t>
            </a:r>
            <a:r>
              <a:rPr lang="en-GB" dirty="0" err="1"/>
              <a:t>হুমায়ূনের</a:t>
            </a:r>
            <a:r>
              <a:rPr lang="en-GB" dirty="0"/>
              <a:t> </a:t>
            </a:r>
            <a:r>
              <a:rPr lang="en-GB" dirty="0" err="1"/>
              <a:t>সমাধি</a:t>
            </a:r>
            <a:r>
              <a:rPr lang="en-GB" dirty="0"/>
              <a:t> </a:t>
            </a:r>
            <a:r>
              <a:rPr lang="en-GB" dirty="0" err="1"/>
              <a:t>তার</a:t>
            </a:r>
            <a:r>
              <a:rPr lang="en-GB" dirty="0"/>
              <a:t> </a:t>
            </a:r>
            <a:r>
              <a:rPr lang="en-GB" dirty="0" err="1"/>
              <a:t>নির্মাণ</a:t>
            </a:r>
            <a:r>
              <a:rPr lang="en-GB" dirty="0"/>
              <a:t> </a:t>
            </a:r>
            <a:r>
              <a:rPr lang="en-GB" dirty="0" err="1"/>
              <a:t>কাজ</a:t>
            </a:r>
            <a:r>
              <a:rPr lang="en-GB" dirty="0"/>
              <a:t> </a:t>
            </a:r>
            <a:r>
              <a:rPr lang="en-GB" dirty="0" err="1"/>
              <a:t>শুরু</a:t>
            </a:r>
            <a:r>
              <a:rPr lang="en-GB" dirty="0"/>
              <a:t> </a:t>
            </a:r>
            <a:r>
              <a:rPr lang="en-GB" dirty="0" err="1"/>
              <a:t>হয়</a:t>
            </a:r>
            <a:r>
              <a:rPr lang="en-GB" dirty="0"/>
              <a:t> ১৫৬৪ </a:t>
            </a:r>
            <a:r>
              <a:rPr lang="en-GB" dirty="0" err="1"/>
              <a:t>খ্রীষ্টাব্দে</a:t>
            </a:r>
            <a:r>
              <a:rPr lang="en-GB" dirty="0"/>
              <a:t> । </a:t>
            </a:r>
            <a:r>
              <a:rPr lang="en-GB" dirty="0" err="1"/>
              <a:t>এই</a:t>
            </a:r>
            <a:r>
              <a:rPr lang="en-GB" dirty="0"/>
              <a:t> </a:t>
            </a:r>
            <a:r>
              <a:rPr lang="en-GB" dirty="0" err="1"/>
              <a:t>সমাধি</a:t>
            </a:r>
            <a:r>
              <a:rPr lang="en-GB" dirty="0"/>
              <a:t> </a:t>
            </a:r>
            <a:r>
              <a:rPr lang="en-GB" dirty="0" err="1"/>
              <a:t>নির্মাণে</a:t>
            </a:r>
            <a:r>
              <a:rPr lang="en-GB" dirty="0"/>
              <a:t> </a:t>
            </a:r>
            <a:r>
              <a:rPr lang="en-GB" dirty="0" err="1"/>
              <a:t>পারসিক</a:t>
            </a:r>
            <a:r>
              <a:rPr lang="en-GB" dirty="0"/>
              <a:t> </a:t>
            </a:r>
            <a:r>
              <a:rPr lang="en-GB" dirty="0" err="1"/>
              <a:t>স্থাপত্যের</a:t>
            </a:r>
            <a:r>
              <a:rPr lang="en-GB" dirty="0"/>
              <a:t> </a:t>
            </a:r>
            <a:r>
              <a:rPr lang="en-GB" dirty="0" err="1"/>
              <a:t>প্রভাব</a:t>
            </a:r>
            <a:r>
              <a:rPr lang="en-GB" dirty="0"/>
              <a:t> </a:t>
            </a:r>
            <a:r>
              <a:rPr lang="en-GB" dirty="0" err="1"/>
              <a:t>ছিল</a:t>
            </a:r>
            <a:r>
              <a:rPr lang="en-GB" dirty="0"/>
              <a:t>। </a:t>
            </a:r>
            <a:r>
              <a:rPr lang="en-GB" dirty="0" err="1"/>
              <a:t>পারসিক</a:t>
            </a:r>
            <a:r>
              <a:rPr lang="en-GB" dirty="0"/>
              <a:t> </a:t>
            </a:r>
            <a:r>
              <a:rPr lang="en-GB" dirty="0" err="1"/>
              <a:t>রীতির</a:t>
            </a:r>
            <a:r>
              <a:rPr lang="en-GB" dirty="0"/>
              <a:t> </a:t>
            </a:r>
            <a:r>
              <a:rPr lang="en-GB" dirty="0" err="1"/>
              <a:t>অনুকরণে</a:t>
            </a:r>
            <a:r>
              <a:rPr lang="en-GB" dirty="0"/>
              <a:t> </a:t>
            </a:r>
            <a:r>
              <a:rPr lang="en-GB" dirty="0" err="1"/>
              <a:t>গঠিত</a:t>
            </a:r>
            <a:r>
              <a:rPr lang="en-GB" dirty="0"/>
              <a:t> '</a:t>
            </a:r>
            <a:r>
              <a:rPr lang="en-GB" dirty="0" err="1"/>
              <a:t>কুতুবি</a:t>
            </a:r>
            <a:r>
              <a:rPr lang="en-GB" dirty="0"/>
              <a:t> </a:t>
            </a:r>
            <a:r>
              <a:rPr lang="en-GB" dirty="0" err="1"/>
              <a:t>স্থাপত্যরীতি</a:t>
            </a:r>
            <a:r>
              <a:rPr lang="en-GB" dirty="0"/>
              <a:t>’ </a:t>
            </a:r>
            <a:r>
              <a:rPr lang="en-GB" dirty="0" err="1"/>
              <a:t>হুমায়ূনের</a:t>
            </a:r>
            <a:r>
              <a:rPr lang="en-GB" dirty="0"/>
              <a:t> </a:t>
            </a:r>
            <a:r>
              <a:rPr lang="en-GB" dirty="0" err="1"/>
              <a:t>সমাধি</a:t>
            </a:r>
            <a:r>
              <a:rPr lang="en-GB" dirty="0"/>
              <a:t> </a:t>
            </a:r>
            <a:r>
              <a:rPr lang="en-GB" dirty="0" err="1"/>
              <a:t>নির্মাণে</a:t>
            </a:r>
            <a:r>
              <a:rPr lang="en-GB" dirty="0"/>
              <a:t> </a:t>
            </a:r>
            <a:r>
              <a:rPr lang="en-GB" dirty="0" err="1"/>
              <a:t>অনুসরণ</a:t>
            </a:r>
            <a:r>
              <a:rPr lang="en-GB" dirty="0"/>
              <a:t> </a:t>
            </a:r>
            <a:r>
              <a:rPr lang="en-GB" dirty="0" err="1"/>
              <a:t>করা</a:t>
            </a:r>
            <a:r>
              <a:rPr lang="en-GB" dirty="0"/>
              <a:t> </a:t>
            </a:r>
            <a:r>
              <a:rPr lang="en-GB" dirty="0" err="1"/>
              <a:t>হয়</a:t>
            </a:r>
            <a:r>
              <a:rPr lang="en-GB" dirty="0"/>
              <a:t>। </a:t>
            </a:r>
            <a:r>
              <a:rPr lang="en-GB" dirty="0" err="1"/>
              <a:t>পার্সি</a:t>
            </a:r>
            <a:r>
              <a:rPr lang="en-GB" dirty="0"/>
              <a:t> </a:t>
            </a:r>
            <a:r>
              <a:rPr lang="en-GB" dirty="0" err="1"/>
              <a:t>ব্রাউন</a:t>
            </a:r>
            <a:r>
              <a:rPr lang="en-GB" dirty="0"/>
              <a:t> </a:t>
            </a:r>
            <a:r>
              <a:rPr lang="en-GB" dirty="0" err="1"/>
              <a:t>বলেছেন</a:t>
            </a:r>
            <a:r>
              <a:rPr lang="en-GB" dirty="0"/>
              <a:t>, </a:t>
            </a:r>
            <a:r>
              <a:rPr lang="en-GB" dirty="0" err="1"/>
              <a:t>এটি</a:t>
            </a:r>
            <a:r>
              <a:rPr lang="en-GB" dirty="0"/>
              <a:t> </a:t>
            </a:r>
            <a:r>
              <a:rPr lang="en-GB" dirty="0" err="1"/>
              <a:t>ছিল</a:t>
            </a:r>
            <a:r>
              <a:rPr lang="en-GB" dirty="0"/>
              <a:t> </a:t>
            </a:r>
            <a:r>
              <a:rPr lang="en-GB" dirty="0" err="1"/>
              <a:t>পারস্যশৈলীর</a:t>
            </a:r>
            <a:r>
              <a:rPr lang="en-GB" dirty="0"/>
              <a:t> </a:t>
            </a:r>
            <a:r>
              <a:rPr lang="en-GB" dirty="0" err="1"/>
              <a:t>ভারতীকরণ</a:t>
            </a:r>
            <a:r>
              <a:rPr lang="en-GB" dirty="0"/>
              <a:t>। </a:t>
            </a:r>
            <a:r>
              <a:rPr lang="en-GB" dirty="0" err="1"/>
              <a:t>এই</a:t>
            </a:r>
            <a:r>
              <a:rPr lang="en-GB" dirty="0"/>
              <a:t> </a:t>
            </a:r>
            <a:r>
              <a:rPr lang="en-GB" dirty="0" err="1"/>
              <a:t>রীতিটি</a:t>
            </a:r>
            <a:r>
              <a:rPr lang="en-GB" dirty="0"/>
              <a:t> </a:t>
            </a:r>
            <a:r>
              <a:rPr lang="en-GB" dirty="0" err="1"/>
              <a:t>শাহজাহানের</a:t>
            </a:r>
            <a:r>
              <a:rPr lang="en-GB" dirty="0"/>
              <a:t> </a:t>
            </a:r>
            <a:r>
              <a:rPr lang="en-GB" dirty="0" err="1"/>
              <a:t>আমল</a:t>
            </a:r>
            <a:r>
              <a:rPr lang="en-GB" dirty="0"/>
              <a:t> </a:t>
            </a:r>
            <a:r>
              <a:rPr lang="en-GB" dirty="0" err="1"/>
              <a:t>পর্যন্ত</a:t>
            </a:r>
            <a:r>
              <a:rPr lang="en-GB" dirty="0"/>
              <a:t> </a:t>
            </a:r>
            <a:r>
              <a:rPr lang="en-GB" dirty="0" err="1"/>
              <a:t>বজায়</a:t>
            </a:r>
            <a:r>
              <a:rPr lang="en-GB" dirty="0"/>
              <a:t> </a:t>
            </a:r>
            <a:r>
              <a:rPr lang="en-GB" dirty="0" err="1"/>
              <a:t>ছিল</a:t>
            </a:r>
            <a:r>
              <a:rPr lang="en-GB" dirty="0"/>
              <a:t>। </a:t>
            </a:r>
            <a:r>
              <a:rPr lang="en-GB" dirty="0" err="1"/>
              <a:t>হুমায়ূনের</a:t>
            </a:r>
            <a:r>
              <a:rPr lang="en-GB" dirty="0"/>
              <a:t> </a:t>
            </a:r>
            <a:r>
              <a:rPr lang="en-GB" dirty="0" err="1"/>
              <a:t>সৌধটি</a:t>
            </a:r>
            <a:r>
              <a:rPr lang="en-GB" dirty="0"/>
              <a:t> ২২ </a:t>
            </a:r>
            <a:r>
              <a:rPr lang="en-GB" dirty="0" err="1"/>
              <a:t>ফুট</a:t>
            </a:r>
            <a:r>
              <a:rPr lang="en-GB" dirty="0"/>
              <a:t> </a:t>
            </a:r>
            <a:r>
              <a:rPr lang="en-GB" dirty="0" err="1"/>
              <a:t>উঁচু</a:t>
            </a:r>
            <a:r>
              <a:rPr lang="en-GB" dirty="0"/>
              <a:t> </a:t>
            </a:r>
            <a:r>
              <a:rPr lang="en-GB" dirty="0" err="1"/>
              <a:t>বেদীর</a:t>
            </a:r>
            <a:r>
              <a:rPr lang="en-GB" dirty="0"/>
              <a:t> </a:t>
            </a:r>
            <a:r>
              <a:rPr lang="en-GB" dirty="0" err="1"/>
              <a:t>উপর</a:t>
            </a:r>
            <a:r>
              <a:rPr lang="en-GB" dirty="0"/>
              <a:t> </a:t>
            </a:r>
            <a:r>
              <a:rPr lang="en-GB" dirty="0" err="1"/>
              <a:t>নির্মিত</a:t>
            </a:r>
            <a:r>
              <a:rPr lang="en-GB" dirty="0"/>
              <a:t>; </a:t>
            </a:r>
            <a:r>
              <a:rPr lang="en-GB" dirty="0" err="1"/>
              <a:t>মূল</a:t>
            </a:r>
            <a:r>
              <a:rPr lang="en-GB" dirty="0"/>
              <a:t> </a:t>
            </a:r>
            <a:r>
              <a:rPr lang="en-GB" dirty="0" err="1"/>
              <a:t>ভবনের</a:t>
            </a:r>
            <a:r>
              <a:rPr lang="en-GB" dirty="0"/>
              <a:t> </a:t>
            </a:r>
            <a:r>
              <a:rPr lang="en-GB" dirty="0" err="1"/>
              <a:t>চারকোণে</a:t>
            </a:r>
            <a:r>
              <a:rPr lang="en-GB" dirty="0"/>
              <a:t> </a:t>
            </a:r>
            <a:r>
              <a:rPr lang="en-GB" dirty="0" err="1"/>
              <a:t>চারটি</a:t>
            </a:r>
            <a:r>
              <a:rPr lang="en-GB" dirty="0"/>
              <a:t> </a:t>
            </a:r>
            <a:r>
              <a:rPr lang="en-GB" dirty="0" err="1"/>
              <a:t>মিনার</a:t>
            </a:r>
            <a:r>
              <a:rPr lang="en-GB" dirty="0"/>
              <a:t> </a:t>
            </a:r>
            <a:r>
              <a:rPr lang="en-GB" dirty="0" err="1"/>
              <a:t>এবং</a:t>
            </a:r>
            <a:r>
              <a:rPr lang="en-GB" dirty="0"/>
              <a:t> </a:t>
            </a:r>
            <a:r>
              <a:rPr lang="en-GB" dirty="0" err="1"/>
              <a:t>একটি</a:t>
            </a:r>
            <a:r>
              <a:rPr lang="en-GB" dirty="0"/>
              <a:t> </a:t>
            </a:r>
            <a:r>
              <a:rPr lang="en-GB" dirty="0" err="1"/>
              <a:t>ছোটো</a:t>
            </a:r>
            <a:r>
              <a:rPr lang="en-GB" dirty="0"/>
              <a:t> </a:t>
            </a:r>
            <a:r>
              <a:rPr lang="en-GB" dirty="0" err="1"/>
              <a:t>গম্বুজ</a:t>
            </a:r>
            <a:r>
              <a:rPr lang="en-GB" dirty="0"/>
              <a:t>; </a:t>
            </a:r>
            <a:r>
              <a:rPr lang="en-GB" dirty="0" err="1"/>
              <a:t>চূড়ার</a:t>
            </a:r>
            <a:r>
              <a:rPr lang="en-GB" dirty="0"/>
              <a:t> </a:t>
            </a:r>
            <a:r>
              <a:rPr lang="en-GB" dirty="0" err="1"/>
              <a:t>গম্বুজটি</a:t>
            </a:r>
            <a:r>
              <a:rPr lang="en-GB" dirty="0"/>
              <a:t> </a:t>
            </a:r>
            <a:r>
              <a:rPr lang="en-GB" dirty="0" err="1"/>
              <a:t>মার্বেল</a:t>
            </a:r>
            <a:r>
              <a:rPr lang="en-GB" dirty="0"/>
              <a:t> </a:t>
            </a:r>
            <a:r>
              <a:rPr lang="en-GB" dirty="0" err="1"/>
              <a:t>পাথরের</a:t>
            </a:r>
            <a:r>
              <a:rPr lang="en-GB" dirty="0"/>
              <a:t> </a:t>
            </a:r>
            <a:r>
              <a:rPr lang="en-GB" dirty="0" err="1"/>
              <a:t>নির্মিত</a:t>
            </a:r>
            <a:r>
              <a:rPr lang="en-GB" dirty="0"/>
              <a:t>।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933E007-5CBE-0301-F871-60CD2D413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770AE019-4D94-1F93-E115-BFC6612D7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40" y="2319399"/>
            <a:ext cx="4364924" cy="34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9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9EDE8E-7830-AFC8-9133-4832C261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964870"/>
            <a:ext cx="3935688" cy="937037"/>
          </a:xfrm>
        </p:spPr>
        <p:txBody>
          <a:bodyPr>
            <a:normAutofit/>
          </a:bodyPr>
          <a:lstStyle/>
          <a:p>
            <a:r>
              <a:rPr lang="en-GB" sz="4800" dirty="0" err="1">
                <a:solidFill>
                  <a:schemeClr val="accent6">
                    <a:lumMod val="50000"/>
                  </a:schemeClr>
                </a:solidFill>
              </a:rPr>
              <a:t>আগ্ৰা</a:t>
            </a:r>
            <a:r>
              <a:rPr lang="en-GB" sz="4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accent6">
                    <a:lumMod val="50000"/>
                  </a:schemeClr>
                </a:solidFill>
              </a:rPr>
              <a:t>দূর্গ</a:t>
            </a:r>
            <a:r>
              <a:rPr lang="en-GB" sz="4800" dirty="0">
                <a:solidFill>
                  <a:schemeClr val="accent6">
                    <a:lumMod val="50000"/>
                  </a:schemeClr>
                </a:solidFill>
              </a:rPr>
              <a:t>:-</a:t>
            </a:r>
            <a:endParaRPr lang="en-US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4205E4-0DAA-41CE-F014-327D90FCDB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8062" y="1577192"/>
            <a:ext cx="6200163" cy="421400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          ‌                       </a:t>
            </a:r>
            <a:r>
              <a:rPr lang="en-GB" dirty="0" err="1"/>
              <a:t>আগ্ৰা</a:t>
            </a:r>
            <a:r>
              <a:rPr lang="en-GB" dirty="0"/>
              <a:t> </a:t>
            </a:r>
            <a:r>
              <a:rPr lang="en-GB" dirty="0" err="1"/>
              <a:t>দূর্গটি</a:t>
            </a:r>
            <a:r>
              <a:rPr lang="en-GB" dirty="0"/>
              <a:t> </a:t>
            </a:r>
            <a:r>
              <a:rPr lang="en-GB" dirty="0" err="1"/>
              <a:t>নির্মিত</a:t>
            </a:r>
            <a:r>
              <a:rPr lang="en-GB" dirty="0"/>
              <a:t> </a:t>
            </a:r>
            <a:r>
              <a:rPr lang="en-GB" dirty="0" err="1"/>
              <a:t>হয়</a:t>
            </a:r>
            <a:r>
              <a:rPr lang="en-GB" dirty="0"/>
              <a:t> </a:t>
            </a:r>
            <a:r>
              <a:rPr lang="en-GB" dirty="0" err="1"/>
              <a:t>যমূনা</a:t>
            </a:r>
            <a:r>
              <a:rPr lang="en-GB" dirty="0"/>
              <a:t> </a:t>
            </a:r>
            <a:r>
              <a:rPr lang="en-GB" dirty="0" err="1"/>
              <a:t>নদীর</a:t>
            </a:r>
            <a:r>
              <a:rPr lang="en-GB" dirty="0"/>
              <a:t> </a:t>
            </a:r>
            <a:r>
              <a:rPr lang="en-GB" dirty="0" err="1"/>
              <a:t>দক্ষিণ</a:t>
            </a:r>
            <a:r>
              <a:rPr lang="en-GB" dirty="0"/>
              <a:t> </a:t>
            </a:r>
            <a:r>
              <a:rPr lang="en-GB" dirty="0" err="1"/>
              <a:t>তীর</a:t>
            </a:r>
            <a:r>
              <a:rPr lang="en-GB" dirty="0"/>
              <a:t> </a:t>
            </a:r>
            <a:r>
              <a:rPr lang="en-GB" dirty="0" err="1"/>
              <a:t>বরাবর</a:t>
            </a:r>
            <a:r>
              <a:rPr lang="en-GB" dirty="0"/>
              <a:t>। </a:t>
            </a:r>
            <a:r>
              <a:rPr lang="en-GB" dirty="0" err="1"/>
              <a:t>এই</a:t>
            </a:r>
            <a:r>
              <a:rPr lang="en-GB" dirty="0"/>
              <a:t> </a:t>
            </a:r>
            <a:r>
              <a:rPr lang="en-GB" dirty="0" err="1"/>
              <a:t>দূর্গ</a:t>
            </a:r>
            <a:r>
              <a:rPr lang="en-GB" dirty="0"/>
              <a:t> </a:t>
            </a:r>
            <a:r>
              <a:rPr lang="en-GB" dirty="0" err="1"/>
              <a:t>নির্মানে</a:t>
            </a:r>
            <a:r>
              <a:rPr lang="en-GB" dirty="0"/>
              <a:t> </a:t>
            </a:r>
            <a:r>
              <a:rPr lang="en-GB" dirty="0" err="1"/>
              <a:t>আকবর</a:t>
            </a:r>
            <a:r>
              <a:rPr lang="en-GB" dirty="0"/>
              <a:t> </a:t>
            </a:r>
            <a:r>
              <a:rPr lang="en-GB" dirty="0" err="1"/>
              <a:t>পারসিক</a:t>
            </a:r>
            <a:r>
              <a:rPr lang="en-GB" dirty="0"/>
              <a:t> </a:t>
            </a:r>
            <a:r>
              <a:rPr lang="en-GB" dirty="0" err="1"/>
              <a:t>স্থাপত্য</a:t>
            </a:r>
            <a:r>
              <a:rPr lang="en-GB" dirty="0"/>
              <a:t> </a:t>
            </a:r>
            <a:r>
              <a:rPr lang="en-GB" dirty="0" err="1"/>
              <a:t>রীতির</a:t>
            </a:r>
            <a:r>
              <a:rPr lang="en-GB" dirty="0"/>
              <a:t> </a:t>
            </a:r>
            <a:r>
              <a:rPr lang="en-GB" dirty="0" err="1"/>
              <a:t>সঙ্গে</a:t>
            </a:r>
            <a:r>
              <a:rPr lang="en-GB" dirty="0"/>
              <a:t> </a:t>
            </a:r>
            <a:r>
              <a:rPr lang="en-GB" dirty="0" err="1"/>
              <a:t>বাংলা</a:t>
            </a:r>
            <a:r>
              <a:rPr lang="en-GB" dirty="0"/>
              <a:t> ও </a:t>
            </a:r>
            <a:r>
              <a:rPr lang="en-GB" dirty="0" err="1"/>
              <a:t>গুজরাটি</a:t>
            </a:r>
            <a:r>
              <a:rPr lang="en-GB" dirty="0"/>
              <a:t> </a:t>
            </a:r>
            <a:r>
              <a:rPr lang="en-GB" dirty="0" err="1"/>
              <a:t>স্থাপত্য</a:t>
            </a:r>
            <a:r>
              <a:rPr lang="en-GB" dirty="0"/>
              <a:t> </a:t>
            </a:r>
            <a:r>
              <a:rPr lang="en-GB" dirty="0" err="1"/>
              <a:t>শৈলীর</a:t>
            </a:r>
            <a:r>
              <a:rPr lang="en-GB" dirty="0"/>
              <a:t> </a:t>
            </a:r>
            <a:r>
              <a:rPr lang="en-GB" dirty="0" err="1"/>
              <a:t>ব্যবহার</a:t>
            </a:r>
            <a:r>
              <a:rPr lang="en-GB" dirty="0"/>
              <a:t> </a:t>
            </a:r>
            <a:r>
              <a:rPr lang="en-GB" dirty="0" err="1"/>
              <a:t>করেন</a:t>
            </a:r>
            <a:r>
              <a:rPr lang="en-GB" dirty="0"/>
              <a:t>। </a:t>
            </a:r>
            <a:r>
              <a:rPr lang="en-GB" dirty="0" err="1"/>
              <a:t>আবুল</a:t>
            </a:r>
            <a:r>
              <a:rPr lang="en-GB" dirty="0"/>
              <a:t> </a:t>
            </a:r>
            <a:r>
              <a:rPr lang="en-GB" dirty="0" err="1"/>
              <a:t>ফজলের</a:t>
            </a:r>
            <a:r>
              <a:rPr lang="en-GB" dirty="0"/>
              <a:t> </a:t>
            </a:r>
            <a:r>
              <a:rPr lang="en-GB" dirty="0" err="1"/>
              <a:t>বর্ণনা</a:t>
            </a:r>
            <a:r>
              <a:rPr lang="en-GB" dirty="0"/>
              <a:t> </a:t>
            </a:r>
            <a:r>
              <a:rPr lang="en-GB" dirty="0" err="1"/>
              <a:t>থেকে</a:t>
            </a:r>
            <a:r>
              <a:rPr lang="en-GB" dirty="0"/>
              <a:t> </a:t>
            </a:r>
            <a:r>
              <a:rPr lang="en-GB" dirty="0" err="1"/>
              <a:t>জানা</a:t>
            </a:r>
            <a:r>
              <a:rPr lang="en-GB" dirty="0"/>
              <a:t> </a:t>
            </a:r>
            <a:r>
              <a:rPr lang="en-GB" dirty="0" err="1"/>
              <a:t>যায়</a:t>
            </a:r>
            <a:r>
              <a:rPr lang="en-GB" dirty="0"/>
              <a:t>, </a:t>
            </a:r>
            <a:r>
              <a:rPr lang="en-GB" dirty="0" err="1"/>
              <a:t>আকবর</a:t>
            </a:r>
            <a:r>
              <a:rPr lang="en-GB" dirty="0"/>
              <a:t> </a:t>
            </a:r>
            <a:r>
              <a:rPr lang="en-GB" dirty="0" err="1"/>
              <a:t>দূর্গটির</a:t>
            </a:r>
            <a:r>
              <a:rPr lang="en-GB" dirty="0"/>
              <a:t> </a:t>
            </a:r>
            <a:r>
              <a:rPr lang="en-GB" dirty="0" err="1"/>
              <a:t>ভিতরে</a:t>
            </a:r>
            <a:r>
              <a:rPr lang="en-GB" dirty="0"/>
              <a:t> </a:t>
            </a:r>
            <a:r>
              <a:rPr lang="en-GB" dirty="0" err="1"/>
              <a:t>প্রায়</a:t>
            </a:r>
            <a:r>
              <a:rPr lang="en-GB" dirty="0"/>
              <a:t> </a:t>
            </a:r>
            <a:r>
              <a:rPr lang="en-GB" dirty="0" err="1"/>
              <a:t>পাঁচশো</a:t>
            </a:r>
            <a:r>
              <a:rPr lang="en-GB" dirty="0"/>
              <a:t> </a:t>
            </a:r>
            <a:r>
              <a:rPr lang="en-GB" dirty="0" err="1"/>
              <a:t>লাল</a:t>
            </a:r>
            <a:r>
              <a:rPr lang="en-GB" dirty="0"/>
              <a:t> </a:t>
            </a:r>
            <a:r>
              <a:rPr lang="en-GB" dirty="0" err="1"/>
              <a:t>ফেলে</a:t>
            </a:r>
            <a:r>
              <a:rPr lang="en-GB" dirty="0"/>
              <a:t> </a:t>
            </a:r>
            <a:r>
              <a:rPr lang="en-GB" dirty="0" err="1"/>
              <a:t>পাথরের</a:t>
            </a:r>
            <a:r>
              <a:rPr lang="en-GB" dirty="0"/>
              <a:t> </a:t>
            </a:r>
            <a:r>
              <a:rPr lang="en-GB" dirty="0" err="1"/>
              <a:t>অট্টালিকা</a:t>
            </a:r>
            <a:r>
              <a:rPr lang="en-GB" dirty="0"/>
              <a:t> </a:t>
            </a:r>
            <a:r>
              <a:rPr lang="en-GB" dirty="0" err="1"/>
              <a:t>নির্মাণ</a:t>
            </a:r>
            <a:r>
              <a:rPr lang="en-GB" dirty="0"/>
              <a:t> </a:t>
            </a:r>
            <a:r>
              <a:rPr lang="en-GB" dirty="0" err="1"/>
              <a:t>করেন</a:t>
            </a:r>
            <a:r>
              <a:rPr lang="en-GB" dirty="0"/>
              <a:t>। </a:t>
            </a:r>
            <a:r>
              <a:rPr lang="en-GB" dirty="0" err="1"/>
              <a:t>এইভাবে</a:t>
            </a:r>
            <a:r>
              <a:rPr lang="en-GB" dirty="0"/>
              <a:t> </a:t>
            </a:r>
            <a:r>
              <a:rPr lang="en-GB" dirty="0" err="1"/>
              <a:t>পারসিক</a:t>
            </a:r>
            <a:r>
              <a:rPr lang="en-GB" dirty="0"/>
              <a:t> </a:t>
            </a:r>
            <a:r>
              <a:rPr lang="en-GB" dirty="0" err="1"/>
              <a:t>স্থাপত্যের</a:t>
            </a:r>
            <a:r>
              <a:rPr lang="en-GB" dirty="0"/>
              <a:t> </a:t>
            </a:r>
            <a:r>
              <a:rPr lang="en-GB" dirty="0" err="1"/>
              <a:t>ভারতীয়করণ</a:t>
            </a:r>
            <a:r>
              <a:rPr lang="en-GB" dirty="0"/>
              <a:t> </a:t>
            </a:r>
            <a:r>
              <a:rPr lang="en-GB" dirty="0" err="1"/>
              <a:t>ঘটে</a:t>
            </a:r>
            <a:r>
              <a:rPr lang="en-GB" dirty="0"/>
              <a:t>। </a:t>
            </a:r>
            <a:r>
              <a:rPr lang="en-GB" dirty="0" err="1"/>
              <a:t>মানসিংহের</a:t>
            </a:r>
            <a:r>
              <a:rPr lang="en-GB" dirty="0"/>
              <a:t> </a:t>
            </a:r>
            <a:r>
              <a:rPr lang="en-GB" dirty="0" err="1"/>
              <a:t>প্রাসাদের</a:t>
            </a:r>
            <a:r>
              <a:rPr lang="en-GB" dirty="0"/>
              <a:t> </a:t>
            </a:r>
            <a:r>
              <a:rPr lang="en-GB" dirty="0" err="1"/>
              <a:t>সঙ্গে</a:t>
            </a:r>
            <a:r>
              <a:rPr lang="en-GB" dirty="0"/>
              <a:t> </a:t>
            </a:r>
            <a:r>
              <a:rPr lang="en-GB" dirty="0" err="1"/>
              <a:t>আগ্ৰার</a:t>
            </a:r>
            <a:r>
              <a:rPr lang="en-GB" dirty="0"/>
              <a:t> </a:t>
            </a:r>
            <a:r>
              <a:rPr lang="en-GB" dirty="0" err="1"/>
              <a:t>দূর্গ</a:t>
            </a:r>
            <a:r>
              <a:rPr lang="en-GB" dirty="0"/>
              <a:t> </a:t>
            </a:r>
            <a:r>
              <a:rPr lang="en-GB" dirty="0" err="1"/>
              <a:t>প্রাসাদের</a:t>
            </a:r>
            <a:r>
              <a:rPr lang="en-GB" dirty="0"/>
              <a:t> </a:t>
            </a:r>
            <a:r>
              <a:rPr lang="en-GB" dirty="0" err="1"/>
              <a:t>সাদৃশ্য</a:t>
            </a:r>
            <a:r>
              <a:rPr lang="en-GB" dirty="0"/>
              <a:t> </a:t>
            </a:r>
            <a:r>
              <a:rPr lang="en-GB" dirty="0" err="1"/>
              <a:t>বিস্ময়কর</a:t>
            </a:r>
            <a:r>
              <a:rPr lang="en-GB" dirty="0"/>
              <a:t>।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BFC365-E8AD-03E0-D914-1FB3AE155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8F35BE6B-872D-C3F2-B82C-0E9459998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70" y="2078183"/>
            <a:ext cx="4151793" cy="335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60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5DAE6C-93B6-F592-795B-EC10F5141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066800"/>
            <a:ext cx="3935688" cy="1196934"/>
          </a:xfrm>
        </p:spPr>
        <p:txBody>
          <a:bodyPr>
            <a:normAutofit/>
          </a:bodyPr>
          <a:lstStyle/>
          <a:p>
            <a:r>
              <a:rPr lang="en-GB" sz="3600" dirty="0" err="1">
                <a:solidFill>
                  <a:schemeClr val="accent6">
                    <a:lumMod val="75000"/>
                  </a:schemeClr>
                </a:solidFill>
              </a:rPr>
              <a:t>ইতিমাদদ্দৌলার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6">
                    <a:lumMod val="75000"/>
                  </a:schemeClr>
                </a:solidFill>
              </a:rPr>
              <a:t>সমাধিসৌধ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:-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FD80B8-0E27-CFF1-ECEB-5122536EC6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8062" y="1676955"/>
            <a:ext cx="6200163" cy="411424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                          </a:t>
            </a:r>
            <a:r>
              <a:rPr lang="en-GB" dirty="0" err="1"/>
              <a:t>জাহাঙ্গীরের</a:t>
            </a:r>
            <a:r>
              <a:rPr lang="en-GB" dirty="0"/>
              <a:t> </a:t>
            </a:r>
            <a:r>
              <a:rPr lang="en-GB" dirty="0" err="1"/>
              <a:t>স্থাপত্যশিল্প</a:t>
            </a:r>
            <a:r>
              <a:rPr lang="en-GB" dirty="0"/>
              <a:t> </a:t>
            </a:r>
            <a:r>
              <a:rPr lang="en-GB" dirty="0" err="1"/>
              <a:t>সম্পর্কে</a:t>
            </a:r>
            <a:r>
              <a:rPr lang="en-GB" dirty="0"/>
              <a:t> </a:t>
            </a:r>
            <a:r>
              <a:rPr lang="en-GB" dirty="0" err="1"/>
              <a:t>তেমন</a:t>
            </a:r>
            <a:r>
              <a:rPr lang="en-GB" dirty="0"/>
              <a:t> </a:t>
            </a:r>
            <a:r>
              <a:rPr lang="en-GB" dirty="0" err="1"/>
              <a:t>আগ্ৰহী</a:t>
            </a:r>
            <a:r>
              <a:rPr lang="en-GB" dirty="0"/>
              <a:t> </a:t>
            </a:r>
            <a:r>
              <a:rPr lang="en-GB" dirty="0" err="1"/>
              <a:t>ছিলেন</a:t>
            </a:r>
            <a:r>
              <a:rPr lang="en-GB" dirty="0"/>
              <a:t> </a:t>
            </a:r>
            <a:r>
              <a:rPr lang="en-GB" dirty="0" err="1"/>
              <a:t>না</a:t>
            </a:r>
            <a:r>
              <a:rPr lang="en-GB" dirty="0"/>
              <a:t>। </a:t>
            </a:r>
            <a:r>
              <a:rPr lang="en-GB" dirty="0" err="1"/>
              <a:t>জাহাঙ্গীর</a:t>
            </a:r>
            <a:r>
              <a:rPr lang="en-GB" dirty="0"/>
              <a:t> </a:t>
            </a:r>
            <a:r>
              <a:rPr lang="en-GB" dirty="0" err="1"/>
              <a:t>পত্নী</a:t>
            </a:r>
            <a:r>
              <a:rPr lang="en-GB" dirty="0"/>
              <a:t> </a:t>
            </a:r>
            <a:r>
              <a:rPr lang="en-GB" dirty="0" err="1"/>
              <a:t>নূরজাহানের</a:t>
            </a:r>
            <a:r>
              <a:rPr lang="en-GB" dirty="0"/>
              <a:t> </a:t>
            </a:r>
            <a:r>
              <a:rPr lang="en-GB" dirty="0" err="1"/>
              <a:t>অবশ্য</a:t>
            </a:r>
            <a:r>
              <a:rPr lang="en-GB" dirty="0"/>
              <a:t> </a:t>
            </a:r>
            <a:r>
              <a:rPr lang="en-GB" dirty="0" err="1"/>
              <a:t>স্থাপত্য</a:t>
            </a:r>
            <a:r>
              <a:rPr lang="en-GB" dirty="0"/>
              <a:t> </a:t>
            </a:r>
            <a:r>
              <a:rPr lang="en-GB" dirty="0" err="1"/>
              <a:t>শিল্পে</a:t>
            </a:r>
            <a:r>
              <a:rPr lang="en-GB" dirty="0"/>
              <a:t> </a:t>
            </a:r>
            <a:r>
              <a:rPr lang="en-GB" dirty="0" err="1"/>
              <a:t>অনুরাগ</a:t>
            </a:r>
            <a:r>
              <a:rPr lang="en-GB" dirty="0"/>
              <a:t> </a:t>
            </a:r>
            <a:r>
              <a:rPr lang="en-GB" dirty="0" err="1"/>
              <a:t>ছিল</a:t>
            </a:r>
            <a:r>
              <a:rPr lang="en-GB" dirty="0"/>
              <a:t>। </a:t>
            </a:r>
            <a:r>
              <a:rPr lang="en-GB" dirty="0" err="1"/>
              <a:t>আকবরের</a:t>
            </a:r>
            <a:r>
              <a:rPr lang="en-GB" dirty="0"/>
              <a:t> </a:t>
            </a:r>
            <a:r>
              <a:rPr lang="en-GB" dirty="0" err="1"/>
              <a:t>সেকেন্দ্রাযর</a:t>
            </a:r>
            <a:r>
              <a:rPr lang="en-GB" dirty="0"/>
              <a:t> </a:t>
            </a:r>
            <a:r>
              <a:rPr lang="en-GB" dirty="0" err="1"/>
              <a:t>সমাধিটি</a:t>
            </a:r>
            <a:r>
              <a:rPr lang="en-GB" dirty="0"/>
              <a:t> </a:t>
            </a:r>
            <a:r>
              <a:rPr lang="en-GB" dirty="0" err="1"/>
              <a:t>সমাপ্ত</a:t>
            </a:r>
            <a:r>
              <a:rPr lang="en-GB" dirty="0"/>
              <a:t> </a:t>
            </a:r>
            <a:r>
              <a:rPr lang="en-GB" dirty="0" err="1"/>
              <a:t>করেন</a:t>
            </a:r>
            <a:r>
              <a:rPr lang="en-GB" dirty="0"/>
              <a:t> </a:t>
            </a:r>
            <a:r>
              <a:rPr lang="en-GB" dirty="0" err="1"/>
              <a:t>জাহাঙ্গীরের</a:t>
            </a:r>
            <a:r>
              <a:rPr lang="en-GB" dirty="0"/>
              <a:t> </a:t>
            </a:r>
            <a:r>
              <a:rPr lang="en-GB" dirty="0" err="1"/>
              <a:t>পত্নী</a:t>
            </a:r>
            <a:r>
              <a:rPr lang="en-GB" dirty="0"/>
              <a:t> </a:t>
            </a:r>
            <a:r>
              <a:rPr lang="en-GB" dirty="0" err="1"/>
              <a:t>নূরজাহান</a:t>
            </a:r>
            <a:r>
              <a:rPr lang="en-GB" dirty="0"/>
              <a:t>। </a:t>
            </a:r>
            <a:r>
              <a:rPr lang="en-GB" dirty="0" err="1"/>
              <a:t>নূরজাহানের</a:t>
            </a:r>
            <a:r>
              <a:rPr lang="en-GB" dirty="0"/>
              <a:t> </a:t>
            </a:r>
            <a:r>
              <a:rPr lang="en-GB" dirty="0" err="1"/>
              <a:t>নির্মিত</a:t>
            </a:r>
            <a:r>
              <a:rPr lang="en-GB" dirty="0"/>
              <a:t> </a:t>
            </a:r>
            <a:r>
              <a:rPr lang="en-GB" dirty="0" err="1"/>
              <a:t>মুঘল</a:t>
            </a:r>
            <a:r>
              <a:rPr lang="en-GB" dirty="0"/>
              <a:t> </a:t>
            </a:r>
            <a:r>
              <a:rPr lang="en-GB" dirty="0" err="1"/>
              <a:t>স্থাপত্য</a:t>
            </a:r>
            <a:r>
              <a:rPr lang="en-GB" dirty="0"/>
              <a:t> </a:t>
            </a:r>
            <a:r>
              <a:rPr lang="en-GB" dirty="0" err="1"/>
              <a:t>শিল্পের</a:t>
            </a:r>
            <a:r>
              <a:rPr lang="en-GB" dirty="0"/>
              <a:t> </a:t>
            </a:r>
            <a:r>
              <a:rPr lang="en-GB" dirty="0" err="1"/>
              <a:t>শ্রেষ্ঠ</a:t>
            </a:r>
            <a:r>
              <a:rPr lang="en-GB" dirty="0"/>
              <a:t> </a:t>
            </a:r>
            <a:r>
              <a:rPr lang="en-GB" dirty="0" err="1"/>
              <a:t>নিদর্শনটি</a:t>
            </a:r>
            <a:r>
              <a:rPr lang="en-GB" dirty="0"/>
              <a:t> </a:t>
            </a:r>
            <a:r>
              <a:rPr lang="en-GB" dirty="0" err="1"/>
              <a:t>ছিল</a:t>
            </a:r>
            <a:r>
              <a:rPr lang="en-GB" dirty="0"/>
              <a:t> '</a:t>
            </a:r>
            <a:r>
              <a:rPr lang="en-GB" dirty="0" err="1"/>
              <a:t>ইতিমাদদ্দৌলার</a:t>
            </a:r>
            <a:r>
              <a:rPr lang="en-GB" dirty="0"/>
              <a:t> </a:t>
            </a:r>
            <a:r>
              <a:rPr lang="en-GB" dirty="0" err="1"/>
              <a:t>সমাধিসৌধ</a:t>
            </a:r>
            <a:r>
              <a:rPr lang="en-GB" dirty="0"/>
              <a:t> ‘। </a:t>
            </a:r>
            <a:r>
              <a:rPr lang="en-GB" dirty="0" err="1"/>
              <a:t>সমগ্ৰ</a:t>
            </a:r>
            <a:r>
              <a:rPr lang="en-GB" dirty="0"/>
              <a:t> </a:t>
            </a:r>
            <a:r>
              <a:rPr lang="en-GB" dirty="0" err="1"/>
              <a:t>সৌধটি</a:t>
            </a:r>
            <a:r>
              <a:rPr lang="en-GB" dirty="0"/>
              <a:t> </a:t>
            </a:r>
            <a:r>
              <a:rPr lang="en-GB" dirty="0" err="1"/>
              <a:t>শ্বেত</a:t>
            </a:r>
            <a:r>
              <a:rPr lang="en-GB" dirty="0"/>
              <a:t> </a:t>
            </a:r>
            <a:r>
              <a:rPr lang="en-GB" dirty="0" err="1"/>
              <a:t>পাথরের</a:t>
            </a:r>
            <a:r>
              <a:rPr lang="en-GB" dirty="0"/>
              <a:t> </a:t>
            </a:r>
            <a:r>
              <a:rPr lang="en-GB" dirty="0" err="1"/>
              <a:t>তৈরী</a:t>
            </a:r>
            <a:r>
              <a:rPr lang="en-GB" dirty="0"/>
              <a:t>। </a:t>
            </a:r>
            <a:r>
              <a:rPr lang="en-GB" dirty="0" err="1"/>
              <a:t>এই</a:t>
            </a:r>
            <a:r>
              <a:rPr lang="en-GB" dirty="0"/>
              <a:t> </a:t>
            </a:r>
            <a:r>
              <a:rPr lang="en-GB" dirty="0" err="1"/>
              <a:t>সৌধের</a:t>
            </a:r>
            <a:r>
              <a:rPr lang="en-GB" dirty="0"/>
              <a:t> </a:t>
            </a:r>
            <a:r>
              <a:rPr lang="en-GB" dirty="0" err="1"/>
              <a:t>ভিতরের</a:t>
            </a:r>
            <a:r>
              <a:rPr lang="en-GB" dirty="0"/>
              <a:t> </a:t>
            </a:r>
            <a:r>
              <a:rPr lang="en-GB" dirty="0" err="1"/>
              <a:t>কক্ষের</a:t>
            </a:r>
            <a:r>
              <a:rPr lang="en-GB" dirty="0"/>
              <a:t> </a:t>
            </a:r>
            <a:r>
              <a:rPr lang="en-GB" dirty="0" err="1"/>
              <a:t>দেওয়ালগুলি</a:t>
            </a:r>
            <a:r>
              <a:rPr lang="en-GB" dirty="0"/>
              <a:t> </a:t>
            </a:r>
            <a:r>
              <a:rPr lang="en-GB" dirty="0" err="1"/>
              <a:t>মূল্যবান</a:t>
            </a:r>
            <a:r>
              <a:rPr lang="en-GB" dirty="0"/>
              <a:t> </a:t>
            </a:r>
            <a:r>
              <a:rPr lang="en-GB" dirty="0" err="1"/>
              <a:t>মোজাইক</a:t>
            </a:r>
            <a:r>
              <a:rPr lang="en-GB" dirty="0"/>
              <a:t> </a:t>
            </a:r>
            <a:r>
              <a:rPr lang="en-GB" dirty="0" err="1"/>
              <a:t>দ্বারা</a:t>
            </a:r>
            <a:r>
              <a:rPr lang="en-GB" dirty="0"/>
              <a:t> </a:t>
            </a:r>
            <a:r>
              <a:rPr lang="en-GB" dirty="0" err="1"/>
              <a:t>শোভিত</a:t>
            </a:r>
            <a:r>
              <a:rPr lang="en-GB" dirty="0"/>
              <a:t>। </a:t>
            </a:r>
            <a:r>
              <a:rPr lang="en-GB" dirty="0" err="1"/>
              <a:t>এই</a:t>
            </a:r>
            <a:r>
              <a:rPr lang="en-GB" dirty="0"/>
              <a:t> </a:t>
            </a:r>
            <a:r>
              <a:rPr lang="en-GB" dirty="0" err="1"/>
              <a:t>রীতিকে</a:t>
            </a:r>
            <a:r>
              <a:rPr lang="en-GB" dirty="0"/>
              <a:t> '</a:t>
            </a:r>
            <a:r>
              <a:rPr lang="en-GB" dirty="0" err="1"/>
              <a:t>ঝরোযখা</a:t>
            </a:r>
            <a:r>
              <a:rPr lang="en-GB" dirty="0"/>
              <a:t> </a:t>
            </a:r>
            <a:r>
              <a:rPr lang="en-GB" dirty="0" err="1"/>
              <a:t>রীতি</a:t>
            </a:r>
            <a:r>
              <a:rPr lang="en-GB" dirty="0"/>
              <a:t> </a:t>
            </a:r>
            <a:r>
              <a:rPr lang="en-GB" dirty="0" err="1"/>
              <a:t>বলে</a:t>
            </a:r>
            <a:r>
              <a:rPr lang="en-GB" dirty="0"/>
              <a:t>।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C8F560-B0F4-A78C-B040-4353393AD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50E294D6-8ADB-66F7-F310-82BDBEB4C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64" y="2219325"/>
            <a:ext cx="4021908" cy="336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94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F28C3-3BB5-A441-77DD-D2A985D8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862817"/>
            <a:ext cx="3935688" cy="964870"/>
          </a:xfrm>
        </p:spPr>
        <p:txBody>
          <a:bodyPr/>
          <a:lstStyle/>
          <a:p>
            <a:r>
              <a:rPr lang="en-GB" sz="4800" dirty="0" err="1">
                <a:solidFill>
                  <a:schemeClr val="accent6">
                    <a:lumMod val="75000"/>
                  </a:schemeClr>
                </a:solidFill>
              </a:rPr>
              <a:t>লালকেল্লা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:-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7B0CC4-12D5-2644-521E-DE88E168EE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8062" y="2115291"/>
            <a:ext cx="6200163" cy="36759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                               </a:t>
            </a:r>
            <a:r>
              <a:rPr lang="en-GB" dirty="0" err="1"/>
              <a:t>আগ্ৰা</a:t>
            </a:r>
            <a:r>
              <a:rPr lang="en-GB" dirty="0"/>
              <a:t> </a:t>
            </a:r>
            <a:r>
              <a:rPr lang="en-GB" dirty="0" err="1"/>
              <a:t>দূর্গের</a:t>
            </a:r>
            <a:r>
              <a:rPr lang="en-GB" dirty="0"/>
              <a:t> </a:t>
            </a:r>
            <a:r>
              <a:rPr lang="en-GB" dirty="0" err="1"/>
              <a:t>অনুকরণে</a:t>
            </a:r>
            <a:r>
              <a:rPr lang="en-GB" dirty="0"/>
              <a:t> </a:t>
            </a:r>
            <a:r>
              <a:rPr lang="en-GB" dirty="0" err="1"/>
              <a:t>শাহ</a:t>
            </a:r>
            <a:r>
              <a:rPr lang="en-GB" dirty="0"/>
              <a:t> </a:t>
            </a:r>
            <a:r>
              <a:rPr lang="en-GB" dirty="0" err="1"/>
              <a:t>লালকেল্লা</a:t>
            </a:r>
            <a:r>
              <a:rPr lang="en-GB" dirty="0"/>
              <a:t> </a:t>
            </a:r>
            <a:r>
              <a:rPr lang="en-GB" dirty="0" err="1"/>
              <a:t>নামে</a:t>
            </a:r>
            <a:r>
              <a:rPr lang="en-GB" dirty="0"/>
              <a:t> </a:t>
            </a:r>
            <a:r>
              <a:rPr lang="en-GB" dirty="0" err="1"/>
              <a:t>একটি</a:t>
            </a:r>
            <a:r>
              <a:rPr lang="en-GB" dirty="0"/>
              <a:t> </a:t>
            </a:r>
            <a:r>
              <a:rPr lang="en-GB" dirty="0" err="1"/>
              <a:t>দূর্গ</a:t>
            </a:r>
            <a:r>
              <a:rPr lang="en-GB" dirty="0"/>
              <a:t> </a:t>
            </a:r>
            <a:r>
              <a:rPr lang="en-GB" dirty="0" err="1"/>
              <a:t>নির্মাণ</a:t>
            </a:r>
            <a:r>
              <a:rPr lang="en-GB" dirty="0"/>
              <a:t> </a:t>
            </a:r>
            <a:r>
              <a:rPr lang="en-GB" dirty="0" err="1"/>
              <a:t>করেন</a:t>
            </a:r>
            <a:r>
              <a:rPr lang="en-GB" dirty="0"/>
              <a:t>। </a:t>
            </a:r>
            <a:r>
              <a:rPr lang="en-GB" dirty="0" err="1"/>
              <a:t>এই</a:t>
            </a:r>
            <a:r>
              <a:rPr lang="en-GB" dirty="0"/>
              <a:t> </a:t>
            </a:r>
            <a:r>
              <a:rPr lang="en-GB" dirty="0" err="1"/>
              <a:t>দূর্গের</a:t>
            </a:r>
            <a:r>
              <a:rPr lang="en-GB" dirty="0"/>
              <a:t> </a:t>
            </a:r>
            <a:r>
              <a:rPr lang="en-GB" dirty="0" err="1"/>
              <a:t>ভিতরে</a:t>
            </a:r>
            <a:r>
              <a:rPr lang="en-GB" dirty="0"/>
              <a:t> </a:t>
            </a:r>
            <a:r>
              <a:rPr lang="en-GB" dirty="0" err="1"/>
              <a:t>তার</a:t>
            </a:r>
            <a:r>
              <a:rPr lang="en-GB" dirty="0"/>
              <a:t> </a:t>
            </a:r>
            <a:r>
              <a:rPr lang="en-GB" dirty="0" err="1"/>
              <a:t>বাসস্থান,হারেম</a:t>
            </a:r>
            <a:r>
              <a:rPr lang="en-GB" dirty="0"/>
              <a:t>, </a:t>
            </a:r>
            <a:r>
              <a:rPr lang="en-GB" dirty="0" err="1"/>
              <a:t>দরবার</a:t>
            </a:r>
            <a:r>
              <a:rPr lang="en-GB" dirty="0"/>
              <a:t> </a:t>
            </a:r>
            <a:r>
              <a:rPr lang="en-GB" dirty="0" err="1"/>
              <a:t>নির্মিত</a:t>
            </a:r>
            <a:r>
              <a:rPr lang="en-GB" dirty="0"/>
              <a:t> </a:t>
            </a:r>
            <a:r>
              <a:rPr lang="en-GB" dirty="0" err="1"/>
              <a:t>হয়</a:t>
            </a:r>
            <a:r>
              <a:rPr lang="en-GB" dirty="0"/>
              <a:t>। </a:t>
            </a:r>
            <a:r>
              <a:rPr lang="en-GB" dirty="0" err="1"/>
              <a:t>লাল</a:t>
            </a:r>
            <a:r>
              <a:rPr lang="en-GB" dirty="0"/>
              <a:t> </a:t>
            </a:r>
            <a:r>
              <a:rPr lang="en-GB" dirty="0" err="1"/>
              <a:t>বেলে</a:t>
            </a:r>
            <a:r>
              <a:rPr lang="en-GB" dirty="0"/>
              <a:t> </a:t>
            </a:r>
            <a:r>
              <a:rPr lang="en-GB" dirty="0" err="1"/>
              <a:t>পাথরে</a:t>
            </a:r>
            <a:r>
              <a:rPr lang="en-GB" dirty="0"/>
              <a:t> </a:t>
            </a:r>
            <a:r>
              <a:rPr lang="en-GB" dirty="0" err="1"/>
              <a:t>তৈরি</a:t>
            </a:r>
            <a:r>
              <a:rPr lang="en-GB" dirty="0"/>
              <a:t> </a:t>
            </a:r>
            <a:r>
              <a:rPr lang="en-GB" dirty="0" err="1"/>
              <a:t>এই</a:t>
            </a:r>
            <a:r>
              <a:rPr lang="en-GB" dirty="0"/>
              <a:t> </a:t>
            </a:r>
            <a:r>
              <a:rPr lang="en-GB" dirty="0" err="1"/>
              <a:t>সুউচ্চ</a:t>
            </a:r>
            <a:r>
              <a:rPr lang="en-GB" dirty="0"/>
              <a:t> </a:t>
            </a:r>
            <a:r>
              <a:rPr lang="en-GB" dirty="0" err="1"/>
              <a:t>প্রাচীর</a:t>
            </a:r>
            <a:r>
              <a:rPr lang="en-GB" dirty="0"/>
              <a:t> </a:t>
            </a:r>
            <a:r>
              <a:rPr lang="en-GB" dirty="0" err="1"/>
              <a:t>দ্বারা</a:t>
            </a:r>
            <a:r>
              <a:rPr lang="en-GB" dirty="0"/>
              <a:t> </a:t>
            </a:r>
            <a:r>
              <a:rPr lang="en-GB" dirty="0" err="1"/>
              <a:t>বেষ্টিত</a:t>
            </a:r>
            <a:r>
              <a:rPr lang="en-GB" dirty="0"/>
              <a:t> </a:t>
            </a:r>
            <a:r>
              <a:rPr lang="en-GB" dirty="0" err="1"/>
              <a:t>প্রাসাদের</a:t>
            </a:r>
            <a:r>
              <a:rPr lang="en-GB" dirty="0"/>
              <a:t> </a:t>
            </a:r>
            <a:r>
              <a:rPr lang="en-GB" dirty="0" err="1"/>
              <a:t>বিশালতা</a:t>
            </a:r>
            <a:r>
              <a:rPr lang="en-GB" dirty="0"/>
              <a:t> </a:t>
            </a:r>
            <a:r>
              <a:rPr lang="en-GB" dirty="0" err="1"/>
              <a:t>বিশ্বের</a:t>
            </a:r>
            <a:r>
              <a:rPr lang="en-GB" dirty="0"/>
              <a:t> </a:t>
            </a:r>
            <a:r>
              <a:rPr lang="en-GB" dirty="0" err="1"/>
              <a:t>স্থপতিবিদদের</a:t>
            </a:r>
            <a:r>
              <a:rPr lang="en-GB" dirty="0"/>
              <a:t> </a:t>
            </a:r>
            <a:r>
              <a:rPr lang="en-GB" dirty="0" err="1"/>
              <a:t>বিস্মিত</a:t>
            </a:r>
            <a:r>
              <a:rPr lang="en-GB" dirty="0"/>
              <a:t> </a:t>
            </a:r>
            <a:r>
              <a:rPr lang="en-GB" dirty="0" err="1"/>
              <a:t>করে</a:t>
            </a:r>
            <a:r>
              <a:rPr lang="en-GB" dirty="0"/>
              <a:t>। </a:t>
            </a:r>
            <a:r>
              <a:rPr lang="en-GB" dirty="0" err="1"/>
              <a:t>এর</a:t>
            </a:r>
            <a:r>
              <a:rPr lang="en-GB" dirty="0"/>
              <a:t> </a:t>
            </a:r>
            <a:r>
              <a:rPr lang="en-GB" dirty="0" err="1"/>
              <a:t>দেওয়াল</a:t>
            </a:r>
            <a:r>
              <a:rPr lang="en-GB" dirty="0"/>
              <a:t> </a:t>
            </a:r>
            <a:r>
              <a:rPr lang="en-GB" dirty="0" err="1"/>
              <a:t>লাল</a:t>
            </a:r>
            <a:r>
              <a:rPr lang="en-GB" dirty="0"/>
              <a:t> </a:t>
            </a:r>
            <a:r>
              <a:rPr lang="en-GB" dirty="0" err="1"/>
              <a:t>বেলে</a:t>
            </a:r>
            <a:r>
              <a:rPr lang="en-GB" dirty="0"/>
              <a:t> </a:t>
            </a:r>
            <a:r>
              <a:rPr lang="en-GB" dirty="0" err="1"/>
              <a:t>পাথরের</a:t>
            </a:r>
            <a:r>
              <a:rPr lang="en-GB" dirty="0"/>
              <a:t> </a:t>
            </a:r>
            <a:r>
              <a:rPr lang="en-GB" dirty="0" err="1"/>
              <a:t>তৈরি</a:t>
            </a:r>
            <a:r>
              <a:rPr lang="en-GB" dirty="0"/>
              <a:t> </a:t>
            </a:r>
            <a:r>
              <a:rPr lang="en-GB" dirty="0" err="1"/>
              <a:t>বলে</a:t>
            </a:r>
            <a:r>
              <a:rPr lang="en-GB" dirty="0"/>
              <a:t> </a:t>
            </a:r>
            <a:r>
              <a:rPr lang="en-GB" dirty="0" err="1"/>
              <a:t>একে</a:t>
            </a:r>
            <a:r>
              <a:rPr lang="en-GB" dirty="0"/>
              <a:t> </a:t>
            </a:r>
            <a:r>
              <a:rPr lang="en-GB" dirty="0" err="1"/>
              <a:t>লালকেল্লা</a:t>
            </a:r>
            <a:r>
              <a:rPr lang="en-GB" dirty="0"/>
              <a:t> </a:t>
            </a:r>
            <a:r>
              <a:rPr lang="en-GB" dirty="0" err="1"/>
              <a:t>বলে</a:t>
            </a:r>
            <a:r>
              <a:rPr lang="en-GB" dirty="0"/>
              <a:t>। </a:t>
            </a:r>
            <a:r>
              <a:rPr lang="en-GB" dirty="0" err="1"/>
              <a:t>দেওয়াল</a:t>
            </a:r>
            <a:r>
              <a:rPr lang="en-GB" dirty="0"/>
              <a:t> </a:t>
            </a:r>
            <a:r>
              <a:rPr lang="en-GB" dirty="0" err="1"/>
              <a:t>টি</a:t>
            </a:r>
            <a:r>
              <a:rPr lang="en-GB" dirty="0"/>
              <a:t> </a:t>
            </a:r>
            <a:r>
              <a:rPr lang="en-GB" dirty="0" err="1"/>
              <a:t>ভোট</a:t>
            </a:r>
            <a:r>
              <a:rPr lang="en-GB" dirty="0"/>
              <a:t> </a:t>
            </a:r>
            <a:r>
              <a:rPr lang="en-GB" dirty="0" err="1"/>
              <a:t>দৈর্ঘ্য</a:t>
            </a:r>
            <a:r>
              <a:rPr lang="en-GB" dirty="0"/>
              <a:t> ২.৫কিলোমিটার </a:t>
            </a:r>
            <a:r>
              <a:rPr lang="en-GB" dirty="0" err="1"/>
              <a:t>এবং</a:t>
            </a:r>
            <a:r>
              <a:rPr lang="en-GB" dirty="0"/>
              <a:t> </a:t>
            </a:r>
            <a:r>
              <a:rPr lang="en-GB" dirty="0" err="1"/>
              <a:t>উচ্চতা</a:t>
            </a:r>
            <a:r>
              <a:rPr lang="en-GB" dirty="0"/>
              <a:t> ১৮-৩০ </a:t>
            </a:r>
            <a:r>
              <a:rPr lang="en-GB" dirty="0" err="1"/>
              <a:t>মিটার</a:t>
            </a:r>
            <a:r>
              <a:rPr lang="en-GB" dirty="0"/>
              <a:t>। </a:t>
            </a:r>
            <a:r>
              <a:rPr lang="en-GB" dirty="0" err="1"/>
              <a:t>দূর্গের</a:t>
            </a:r>
            <a:r>
              <a:rPr lang="en-GB" dirty="0"/>
              <a:t> </a:t>
            </a:r>
            <a:r>
              <a:rPr lang="en-GB" dirty="0" err="1"/>
              <a:t>প্রবেশ</a:t>
            </a:r>
            <a:r>
              <a:rPr lang="en-GB" dirty="0"/>
              <a:t> </a:t>
            </a:r>
            <a:r>
              <a:rPr lang="en-GB" dirty="0" err="1"/>
              <a:t>পথ</a:t>
            </a:r>
            <a:r>
              <a:rPr lang="en-GB" dirty="0"/>
              <a:t> </a:t>
            </a:r>
            <a:r>
              <a:rPr lang="en-GB" dirty="0" err="1"/>
              <a:t>দুটি</a:t>
            </a:r>
            <a:r>
              <a:rPr lang="en-GB" dirty="0"/>
              <a:t> </a:t>
            </a:r>
            <a:r>
              <a:rPr lang="en-GB" dirty="0" err="1"/>
              <a:t>হল</a:t>
            </a:r>
            <a:r>
              <a:rPr lang="en-GB" dirty="0"/>
              <a:t>- </a:t>
            </a:r>
            <a:r>
              <a:rPr lang="en-GB" dirty="0" err="1"/>
              <a:t>পশ্চিম</a:t>
            </a:r>
            <a:r>
              <a:rPr lang="en-GB" dirty="0"/>
              <a:t> </a:t>
            </a:r>
            <a:r>
              <a:rPr lang="en-GB" dirty="0" err="1"/>
              <a:t>দিকের</a:t>
            </a:r>
            <a:r>
              <a:rPr lang="en-GB" dirty="0"/>
              <a:t> </a:t>
            </a:r>
            <a:r>
              <a:rPr lang="en-GB" dirty="0" err="1"/>
              <a:t>মধ্যভাগে</a:t>
            </a:r>
            <a:r>
              <a:rPr lang="en-GB" dirty="0"/>
              <a:t> </a:t>
            </a:r>
            <a:r>
              <a:rPr lang="en-GB" dirty="0" err="1"/>
              <a:t>অবস্থিত</a:t>
            </a:r>
            <a:r>
              <a:rPr lang="en-GB" dirty="0"/>
              <a:t> '</a:t>
            </a:r>
            <a:r>
              <a:rPr lang="en-GB" dirty="0" err="1"/>
              <a:t>লাহোর</a:t>
            </a:r>
            <a:r>
              <a:rPr lang="en-GB" dirty="0"/>
              <a:t> </a:t>
            </a:r>
            <a:r>
              <a:rPr lang="en-GB" dirty="0" err="1"/>
              <a:t>গেট</a:t>
            </a:r>
            <a:r>
              <a:rPr lang="en-GB" dirty="0"/>
              <a:t>’ ও </a:t>
            </a:r>
            <a:r>
              <a:rPr lang="en-GB" dirty="0" err="1"/>
              <a:t>দক্ষিণ</a:t>
            </a:r>
            <a:r>
              <a:rPr lang="en-GB" dirty="0"/>
              <a:t> </a:t>
            </a:r>
            <a:r>
              <a:rPr lang="en-GB" dirty="0" err="1"/>
              <a:t>দিকে</a:t>
            </a:r>
            <a:r>
              <a:rPr lang="en-GB" dirty="0"/>
              <a:t> </a:t>
            </a:r>
            <a:r>
              <a:rPr lang="en-GB" dirty="0" err="1"/>
              <a:t>অবস্থিত</a:t>
            </a:r>
            <a:r>
              <a:rPr lang="en-GB" dirty="0"/>
              <a:t> '</a:t>
            </a:r>
            <a:r>
              <a:rPr lang="en-GB" dirty="0" err="1"/>
              <a:t>দিল্লী</a:t>
            </a:r>
            <a:r>
              <a:rPr lang="en-GB" dirty="0"/>
              <a:t> </a:t>
            </a:r>
            <a:r>
              <a:rPr lang="en-GB" dirty="0" err="1"/>
              <a:t>গেট</a:t>
            </a:r>
            <a:r>
              <a:rPr lang="en-GB" dirty="0"/>
              <a:t>’ 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995DBE-E455-851C-167B-7CFE83C93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A97D9707-59F4-D23E-5B23-3F4FDA7EC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3" y="2541989"/>
            <a:ext cx="3935689" cy="345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3260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989</Words>
  <Application>Microsoft Office PowerPoint</Application>
  <PresentationFormat>Custom</PresentationFormat>
  <Paragraphs>30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Droplet</vt:lpstr>
      <vt:lpstr>PowerPoint Presentation</vt:lpstr>
      <vt:lpstr>PowerPoint Presentation</vt:lpstr>
      <vt:lpstr>-:সূচনা :-</vt:lpstr>
      <vt:lpstr>বুলন্দ দরওয়াজা:-</vt:lpstr>
      <vt:lpstr>শের শাহের সমাধি সৌধ:-</vt:lpstr>
      <vt:lpstr>হূমায়ুনের সমাধি সৌধ:-</vt:lpstr>
      <vt:lpstr>আগ্ৰা দূর্গ:-</vt:lpstr>
      <vt:lpstr>ইতিমাদদ্দৌলার সমাধিসৌধ:-</vt:lpstr>
      <vt:lpstr>লালকেল্লা:-</vt:lpstr>
      <vt:lpstr>'দেওয়ান -ই-আম’ ও 'দেওয়ান -ই-খাস’:-</vt:lpstr>
      <vt:lpstr>তাজ মহল:-</vt:lpstr>
      <vt:lpstr>ইমতিয়াজ মহল:-</vt:lpstr>
      <vt:lpstr>মোতি মসজিদ:-</vt:lpstr>
      <vt:lpstr>-:মূল্যায়ণ:-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BURDWAN </dc:title>
  <dc:creator>SIYA ADAK</dc:creator>
  <cp:lastModifiedBy>User</cp:lastModifiedBy>
  <cp:revision>17</cp:revision>
  <dcterms:created xsi:type="dcterms:W3CDTF">2023-07-03T12:35:52Z</dcterms:created>
  <dcterms:modified xsi:type="dcterms:W3CDTF">2023-11-07T13:21:35Z</dcterms:modified>
</cp:coreProperties>
</file>